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7"/>
  </p:notesMasterIdLst>
  <p:sldIdLst>
    <p:sldId id="256" r:id="rId2"/>
    <p:sldId id="267" r:id="rId3"/>
    <p:sldId id="274" r:id="rId4"/>
    <p:sldId id="275" r:id="rId5"/>
    <p:sldId id="276" r:id="rId6"/>
    <p:sldId id="278" r:id="rId7"/>
    <p:sldId id="277" r:id="rId8"/>
    <p:sldId id="279" r:id="rId9"/>
    <p:sldId id="280" r:id="rId10"/>
    <p:sldId id="281" r:id="rId11"/>
    <p:sldId id="268" r:id="rId12"/>
    <p:sldId id="269" r:id="rId13"/>
    <p:sldId id="270" r:id="rId14"/>
    <p:sldId id="271" r:id="rId15"/>
    <p:sldId id="272" r:id="rId16"/>
  </p:sldIdLst>
  <p:sldSz cx="9144000" cy="6858000" type="screen4x3"/>
  <p:notesSz cx="6858000" cy="9144000"/>
  <p:embeddedFontLst>
    <p:embeddedFont>
      <p:font typeface="Century Gothic" pitchFamily="34" charset="0"/>
      <p:regular r:id="rId18"/>
      <p:bold r:id="rId19"/>
      <p:italic r:id="rId20"/>
      <p:boldItalic r:id="rId21"/>
    </p:embeddedFont>
    <p:embeddedFont>
      <p:font typeface="Calibri" pitchFamily="34" charset="0"/>
      <p:regular r:id="rId22"/>
      <p:bold r:id="rId23"/>
      <p:italic r:id="rId24"/>
      <p:boldItalic r:id="rId25"/>
    </p:embeddedFont>
    <p:embeddedFont>
      <p:font typeface="Palatino Linotype"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86" autoAdjust="0"/>
  </p:normalViewPr>
  <p:slideViewPr>
    <p:cSldViewPr>
      <p:cViewPr varScale="1">
        <p:scale>
          <a:sx n="62" d="100"/>
          <a:sy n="62" d="100"/>
        </p:scale>
        <p:origin x="-158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6929A-EFA9-49BC-8721-45814E4DBC75}" type="datetimeFigureOut">
              <a:rPr lang="en-US" smtClean="0"/>
              <a:t>12/15/2012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47EC4E-4856-4013-A306-8393721C6825}" type="slidenum">
              <a:rPr lang="en-US" smtClean="0"/>
              <a:t>‹#›</a:t>
            </a:fld>
            <a:endParaRPr lang="en-US"/>
          </a:p>
        </p:txBody>
      </p:sp>
    </p:spTree>
    <p:extLst>
      <p:ext uri="{BB962C8B-B14F-4D97-AF65-F5344CB8AC3E}">
        <p14:creationId xmlns:p14="http://schemas.microsoft.com/office/powerpoint/2010/main" val="410553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statement in Acts 20:28 was not made to evangelists, but to certain men appointed to and recognized as “elders” in the church (see Acts 20:17).   The eldership of Ephesus is here admonished to take heed, both to themselves and to all the flock. Elders need to always be watching out for each other as well as watching over the flock, or local church. We see that God died to purchase the church (that is what our sins cost); and that God also provides an oversight for the church. There is both the payment to set us free and the guiding to keep us safe and help us grow in the grace of God. The significance which God has placed upon this type of leadership and oversight in the church cannot be downplayed or ignored.</a:t>
            </a:r>
          </a:p>
          <a:p>
            <a:endParaRPr lang="en-US" baseline="0" dirty="0" smtClean="0"/>
          </a:p>
          <a:p>
            <a:r>
              <a:rPr lang="en-US" baseline="0" dirty="0" smtClean="0"/>
              <a:t>We see that the flock is entrusted to them as well as they are entrusted to the flock by the Holy Spirit of God. </a:t>
            </a:r>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2</a:t>
            </a:fld>
            <a:endParaRPr lang="en-US"/>
          </a:p>
        </p:txBody>
      </p:sp>
    </p:spTree>
    <p:extLst>
      <p:ext uri="{BB962C8B-B14F-4D97-AF65-F5344CB8AC3E}">
        <p14:creationId xmlns:p14="http://schemas.microsoft.com/office/powerpoint/2010/main" val="115772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his domestic life</a:t>
            </a:r>
            <a:r>
              <a:rPr lang="en-US" baseline="0" dirty="0" smtClean="0"/>
              <a:t> sandwiched between the quality of being blameless and it is this quality that I suggest is stressed throughout these qualifications. It is a thought that is to run through them. “For” relates what has been discussed with what follows. Since he is a steward of God, that is, since the responsibility of caring for God’s church is entrusted to him, he ought to be without accusation both in his family life as well as his personal character. We see his character as a display of the character of the One who first entrusted him with a family and then with God’s family, the church. Finally, notice that “church government” is of divine appointment. It is “of God.”</a:t>
            </a:r>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6</a:t>
            </a:fld>
            <a:endParaRPr lang="en-US"/>
          </a:p>
        </p:txBody>
      </p:sp>
    </p:spTree>
    <p:extLst>
      <p:ext uri="{BB962C8B-B14F-4D97-AF65-F5344CB8AC3E}">
        <p14:creationId xmlns:p14="http://schemas.microsoft.com/office/powerpoint/2010/main" val="1967942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Self-willed – is a person who frames</a:t>
            </a:r>
            <a:r>
              <a:rPr lang="en-US" baseline="0" dirty="0" smtClean="0"/>
              <a:t> the world around himself. The opinions and decisions must always be acceptable to his will.  He seldom gives up his will and if he does, he does so grudgingly. Let a man be blameless in self-will.</a:t>
            </a:r>
          </a:p>
          <a:p>
            <a:endParaRPr lang="en-US" baseline="0" dirty="0" smtClean="0"/>
          </a:p>
          <a:p>
            <a:r>
              <a:rPr lang="en-US" baseline="0" dirty="0" smtClean="0"/>
              <a:t>Violent, this is a man who resorts to physical force to settle an issue. One might think, why would Paul even have to list this. Should this be a known? When you think of people being converted out of the world, even this basic Christian trait has to be something that is taught. Think of those Jews, who were religious and yet sought to silence Paul through violence. We can also imagine the barbarians in life who need to know that things can be solved without your fist having an appointment with someone’s face.</a:t>
            </a:r>
          </a:p>
          <a:p>
            <a:endParaRPr lang="en-US" baseline="0" dirty="0" smtClean="0"/>
          </a:p>
          <a:p>
            <a:r>
              <a:rPr lang="en-US" baseline="0" dirty="0" smtClean="0"/>
              <a:t>What might be the problems an eldership that is greedy for gain? Greedy people strive to lay up treasures here on earth rather than in heaven. They might adopt false doctrines that have a financial impact on the church. They might not want to financially support the preaching of the gospel or neglect good teaching material due to cost rather than need. They might also be subject to swindle the church for personal gain. Yet, in all of this, we should recognize that elders are worthy of wages, especially those who regularly labor in the word (1 Tim. 5:17, 18).</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7</a:t>
            </a:fld>
            <a:endParaRPr lang="en-US"/>
          </a:p>
        </p:txBody>
      </p:sp>
    </p:spTree>
    <p:extLst>
      <p:ext uri="{BB962C8B-B14F-4D97-AF65-F5344CB8AC3E}">
        <p14:creationId xmlns:p14="http://schemas.microsoft.com/office/powerpoint/2010/main" val="1026417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Christ’s religion is not only negatives, but also positives for fruit bearing. </a:t>
            </a:r>
          </a:p>
          <a:p>
            <a:r>
              <a:rPr lang="en-US" dirty="0" smtClean="0"/>
              <a:t>HOSPITALITY</a:t>
            </a:r>
            <a:r>
              <a:rPr lang="en-US" baseline="0" dirty="0" smtClean="0"/>
              <a:t> – is also something that stems from love (1 Pet. 4:8, 9). It is a trait that all Christians are to seek to excel in how to love beyond our sphere (see also 3 Jn. 5, 6). The absence of such is what brought on the judgment of hell in Matthew 25:41ff.</a:t>
            </a:r>
          </a:p>
          <a:p>
            <a:endParaRPr lang="en-US" baseline="0" dirty="0" smtClean="0"/>
          </a:p>
          <a:p>
            <a:r>
              <a:rPr lang="en-US" baseline="0" dirty="0" smtClean="0"/>
              <a:t>Lover of good – the elder should be supportive and </a:t>
            </a:r>
            <a:r>
              <a:rPr lang="en-US" baseline="0" dirty="0" err="1" smtClean="0"/>
              <a:t>sympathic</a:t>
            </a:r>
            <a:r>
              <a:rPr lang="en-US" baseline="0" dirty="0" smtClean="0"/>
              <a:t> for all that is good and noble (Phil. 4:8).</a:t>
            </a:r>
          </a:p>
          <a:p>
            <a:endParaRPr lang="en-US" baseline="0" dirty="0" smtClean="0"/>
          </a:p>
          <a:p>
            <a:r>
              <a:rPr lang="en-US" baseline="0" dirty="0" smtClean="0"/>
              <a:t>JUST – compare 1 Tim. 5:21</a:t>
            </a:r>
          </a:p>
          <a:p>
            <a:r>
              <a:rPr lang="en-US" baseline="0" dirty="0" smtClean="0"/>
              <a:t>SELF-CONTROLLED – is one of the fruit of the Spirit. This man has the ability to restrain himself. Some let others, desires, or emotions control them. But the elder must have control of self. He bridles his tongue and his conduct.</a:t>
            </a:r>
          </a:p>
        </p:txBody>
      </p:sp>
      <p:sp>
        <p:nvSpPr>
          <p:cNvPr id="4" name="Slide Number Placeholder 3"/>
          <p:cNvSpPr>
            <a:spLocks noGrp="1"/>
          </p:cNvSpPr>
          <p:nvPr>
            <p:ph type="sldNum" sz="quarter" idx="10"/>
          </p:nvPr>
        </p:nvSpPr>
        <p:spPr/>
        <p:txBody>
          <a:bodyPr/>
          <a:lstStyle/>
          <a:p>
            <a:fld id="{DC47EC4E-4856-4013-A306-8393721C6825}" type="slidenum">
              <a:rPr lang="en-US" smtClean="0"/>
              <a:t>8</a:t>
            </a:fld>
            <a:endParaRPr lang="en-US"/>
          </a:p>
        </p:txBody>
      </p:sp>
    </p:spTree>
    <p:extLst>
      <p:ext uri="{BB962C8B-B14F-4D97-AF65-F5344CB8AC3E}">
        <p14:creationId xmlns:p14="http://schemas.microsoft.com/office/powerpoint/2010/main" val="2375359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47EC4E-4856-4013-A306-8393721C6825}" type="slidenum">
              <a:rPr lang="en-US" smtClean="0"/>
              <a:t>11</a:t>
            </a:fld>
            <a:endParaRPr lang="en-US"/>
          </a:p>
        </p:txBody>
      </p:sp>
    </p:spTree>
    <p:extLst>
      <p:ext uri="{BB962C8B-B14F-4D97-AF65-F5344CB8AC3E}">
        <p14:creationId xmlns:p14="http://schemas.microsoft.com/office/powerpoint/2010/main" val="1352317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12/15/2012</a:t>
            </a:fld>
            <a:endParaRPr lang="en-US">
              <a:solidFill>
                <a:srgbClr val="000000">
                  <a:lumMod val="65000"/>
                  <a:lumOff val="35000"/>
                </a:srgbClr>
              </a:solidFill>
            </a:endParaRPr>
          </a:p>
        </p:txBody>
      </p:sp>
      <p:sp>
        <p:nvSpPr>
          <p:cNvPr id="8" name="Slide Number Placeholder 7"/>
          <p:cNvSpPr>
            <a:spLocks noGrp="1"/>
          </p:cNvSpPr>
          <p:nvPr>
            <p:ph type="sldNum" sz="quarter" idx="11"/>
          </p:nvPr>
        </p:nvSpPr>
        <p:spPr/>
        <p:txBody>
          <a:bodyPr/>
          <a:lstStyle/>
          <a:p>
            <a:fld id="{291E1453-FB1D-416A-9E3C-5A06240A9B41}" type="slidenum">
              <a:rPr lang="en-US" smtClean="0">
                <a:solidFill>
                  <a:srgbClr val="000000">
                    <a:lumMod val="65000"/>
                    <a:lumOff val="35000"/>
                  </a:srgbClr>
                </a:solidFill>
              </a:rPr>
              <a:pPr/>
              <a:t>‹#›</a:t>
            </a:fld>
            <a:endParaRPr lang="en-US">
              <a:solidFill>
                <a:srgbClr val="000000">
                  <a:lumMod val="65000"/>
                  <a:lumOff val="35000"/>
                </a:srgbClr>
              </a:solidFill>
            </a:endParaRPr>
          </a:p>
        </p:txBody>
      </p:sp>
      <p:sp>
        <p:nvSpPr>
          <p:cNvPr id="9" name="Footer Placeholder 8"/>
          <p:cNvSpPr>
            <a:spLocks noGrp="1"/>
          </p:cNvSpPr>
          <p:nvPr>
            <p:ph type="ftr" sz="quarter" idx="12"/>
          </p:nvPr>
        </p:nvSpPr>
        <p:spPr/>
        <p:txBody>
          <a:bodyPr/>
          <a:lstStyle/>
          <a:p>
            <a:endParaRPr lang="en-US">
              <a:solidFill>
                <a:srgbClr val="000000">
                  <a:lumMod val="65000"/>
                  <a:lumOff val="35000"/>
                </a:srgbClr>
              </a:solidFill>
            </a:endParaRPr>
          </a:p>
        </p:txBody>
      </p:sp>
    </p:spTree>
    <p:extLst>
      <p:ext uri="{BB962C8B-B14F-4D97-AF65-F5344CB8AC3E}">
        <p14:creationId xmlns:p14="http://schemas.microsoft.com/office/powerpoint/2010/main" val="309707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12/15/2012</a:t>
            </a:fld>
            <a:endParaRPr lang="en-US">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a:solidFill>
                <a:srgbClr val="000000">
                  <a:lumMod val="65000"/>
                  <a:lumOff val="35000"/>
                </a:srgbClr>
              </a:solidFill>
            </a:endParaRPr>
          </a:p>
        </p:txBody>
      </p:sp>
    </p:spTree>
    <p:extLst>
      <p:ext uri="{BB962C8B-B14F-4D97-AF65-F5344CB8AC3E}">
        <p14:creationId xmlns:p14="http://schemas.microsoft.com/office/powerpoint/2010/main" val="4996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12/15/2012</a:t>
            </a:fld>
            <a:endParaRPr lang="en-US">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a:solidFill>
                <a:srgbClr val="000000">
                  <a:lumMod val="65000"/>
                  <a:lumOff val="35000"/>
                </a:srgbClr>
              </a:solidFill>
            </a:endParaRPr>
          </a:p>
        </p:txBody>
      </p:sp>
    </p:spTree>
    <p:extLst>
      <p:ext uri="{BB962C8B-B14F-4D97-AF65-F5344CB8AC3E}">
        <p14:creationId xmlns:p14="http://schemas.microsoft.com/office/powerpoint/2010/main" val="133955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12/15/2012</a:t>
            </a:fld>
            <a:endParaRPr lang="en-US">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a:solidFill>
                <a:srgbClr val="000000">
                  <a:lumMod val="65000"/>
                  <a:lumOff val="35000"/>
                </a:srgbClr>
              </a:solidFill>
            </a:endParaRPr>
          </a:p>
        </p:txBody>
      </p:sp>
    </p:spTree>
    <p:extLst>
      <p:ext uri="{BB962C8B-B14F-4D97-AF65-F5344CB8AC3E}">
        <p14:creationId xmlns:p14="http://schemas.microsoft.com/office/powerpoint/2010/main" val="314782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12/15/2012</a:t>
            </a:fld>
            <a:endParaRPr lang="en-US">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a:solidFill>
                <a:srgbClr val="000000">
                  <a:lumMod val="65000"/>
                  <a:lumOff val="35000"/>
                </a:srgb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858705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12/15/2012</a:t>
            </a:fld>
            <a:endParaRPr lang="en-US">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lang="en-US">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a:solidFill>
                <a:srgbClr val="000000">
                  <a:lumMod val="65000"/>
                  <a:lumOff val="35000"/>
                </a:srgb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2365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12/15/2012</a:t>
            </a:fld>
            <a:endParaRPr lang="en-US">
              <a:solidFill>
                <a:srgbClr val="000000">
                  <a:lumMod val="65000"/>
                  <a:lumOff val="35000"/>
                </a:srgbClr>
              </a:solidFill>
            </a:endParaRPr>
          </a:p>
        </p:txBody>
      </p:sp>
      <p:sp>
        <p:nvSpPr>
          <p:cNvPr id="8" name="Footer Placeholder 7"/>
          <p:cNvSpPr>
            <a:spLocks noGrp="1"/>
          </p:cNvSpPr>
          <p:nvPr>
            <p:ph type="ftr" sz="quarter" idx="11"/>
          </p:nvPr>
        </p:nvSpPr>
        <p:spPr/>
        <p:txBody>
          <a:bodyPr/>
          <a:lstStyle/>
          <a:p>
            <a:endParaRPr lang="en-US">
              <a:solidFill>
                <a:srgbClr val="000000">
                  <a:lumMod val="65000"/>
                  <a:lumOff val="35000"/>
                </a:srgbClr>
              </a:solidFill>
            </a:endParaRPr>
          </a:p>
        </p:txBody>
      </p:sp>
      <p:sp>
        <p:nvSpPr>
          <p:cNvPr id="9" name="Slide Number Placeholder 8"/>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a:solidFill>
                <a:srgbClr val="000000">
                  <a:lumMod val="65000"/>
                  <a:lumOff val="35000"/>
                </a:srgb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957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12/15/2012</a:t>
            </a:fld>
            <a:endParaRPr lang="en-US">
              <a:solidFill>
                <a:srgbClr val="000000">
                  <a:lumMod val="65000"/>
                  <a:lumOff val="35000"/>
                </a:srgbClr>
              </a:solidFill>
            </a:endParaRPr>
          </a:p>
        </p:txBody>
      </p:sp>
      <p:sp>
        <p:nvSpPr>
          <p:cNvPr id="4" name="Footer Placeholder 3"/>
          <p:cNvSpPr>
            <a:spLocks noGrp="1"/>
          </p:cNvSpPr>
          <p:nvPr>
            <p:ph type="ftr" sz="quarter" idx="11"/>
          </p:nvPr>
        </p:nvSpPr>
        <p:spPr/>
        <p:txBody>
          <a:bodyPr/>
          <a:lstStyle/>
          <a:p>
            <a:endParaRPr lang="en-US">
              <a:solidFill>
                <a:srgbClr val="000000">
                  <a:lumMod val="65000"/>
                  <a:lumOff val="35000"/>
                </a:srgbClr>
              </a:solidFill>
            </a:endParaRPr>
          </a:p>
        </p:txBody>
      </p:sp>
      <p:sp>
        <p:nvSpPr>
          <p:cNvPr id="5" name="Slide Number Placeholder 4"/>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a:solidFill>
                <a:srgbClr val="000000">
                  <a:lumMod val="65000"/>
                  <a:lumOff val="35000"/>
                </a:srgbClr>
              </a:solidFill>
            </a:endParaRPr>
          </a:p>
        </p:txBody>
      </p:sp>
    </p:spTree>
    <p:extLst>
      <p:ext uri="{BB962C8B-B14F-4D97-AF65-F5344CB8AC3E}">
        <p14:creationId xmlns:p14="http://schemas.microsoft.com/office/powerpoint/2010/main" val="3497596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12/15/2012</a:t>
            </a:fld>
            <a:endParaRPr lang="en-US">
              <a:solidFill>
                <a:srgbClr val="000000">
                  <a:lumMod val="65000"/>
                  <a:lumOff val="35000"/>
                </a:srgbClr>
              </a:solidFill>
            </a:endParaRPr>
          </a:p>
        </p:txBody>
      </p:sp>
      <p:sp>
        <p:nvSpPr>
          <p:cNvPr id="3" name="Footer Placeholder 2"/>
          <p:cNvSpPr>
            <a:spLocks noGrp="1"/>
          </p:cNvSpPr>
          <p:nvPr>
            <p:ph type="ftr" sz="quarter" idx="11"/>
          </p:nvPr>
        </p:nvSpPr>
        <p:spPr/>
        <p:txBody>
          <a:bodyPr/>
          <a:lstStyle/>
          <a:p>
            <a:endParaRPr lang="en-US">
              <a:solidFill>
                <a:srgbClr val="000000">
                  <a:lumMod val="65000"/>
                  <a:lumOff val="35000"/>
                </a:srgbClr>
              </a:solidFill>
            </a:endParaRPr>
          </a:p>
        </p:txBody>
      </p:sp>
      <p:sp>
        <p:nvSpPr>
          <p:cNvPr id="4" name="Slide Number Placeholder 3"/>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a:solidFill>
                <a:srgbClr val="000000">
                  <a:lumMod val="65000"/>
                  <a:lumOff val="35000"/>
                </a:srgbClr>
              </a:solidFill>
            </a:endParaRPr>
          </a:p>
        </p:txBody>
      </p:sp>
    </p:spTree>
    <p:extLst>
      <p:ext uri="{BB962C8B-B14F-4D97-AF65-F5344CB8AC3E}">
        <p14:creationId xmlns:p14="http://schemas.microsoft.com/office/powerpoint/2010/main" val="1315850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12/15/2012</a:t>
            </a:fld>
            <a:endParaRPr lang="en-US">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lang="en-US">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a:solidFill>
                <a:srgbClr val="000000">
                  <a:lumMod val="65000"/>
                  <a:lumOff val="35000"/>
                </a:srgbClr>
              </a:solidFill>
            </a:endParaRPr>
          </a:p>
        </p:txBody>
      </p:sp>
    </p:spTree>
    <p:extLst>
      <p:ext uri="{BB962C8B-B14F-4D97-AF65-F5344CB8AC3E}">
        <p14:creationId xmlns:p14="http://schemas.microsoft.com/office/powerpoint/2010/main" val="162289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12/15/2012</a:t>
            </a:fld>
            <a:endParaRPr lang="en-US">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lang="en-US">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a:solidFill>
                <a:srgbClr val="000000">
                  <a:lumMod val="65000"/>
                  <a:lumOff val="35000"/>
                </a:srgbClr>
              </a:solidFill>
            </a:endParaRPr>
          </a:p>
        </p:txBody>
      </p:sp>
    </p:spTree>
    <p:extLst>
      <p:ext uri="{BB962C8B-B14F-4D97-AF65-F5344CB8AC3E}">
        <p14:creationId xmlns:p14="http://schemas.microsoft.com/office/powerpoint/2010/main" val="2114420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6885663-80C8-448A-B469-833D11082E6C}" type="datetimeFigureOut">
              <a:rPr lang="en-US" smtClean="0">
                <a:solidFill>
                  <a:srgbClr val="000000">
                    <a:lumMod val="65000"/>
                    <a:lumOff val="35000"/>
                  </a:srgbClr>
                </a:solidFill>
              </a:rPr>
              <a:pPr/>
              <a:t>12/15/2012</a:t>
            </a:fld>
            <a:endParaRPr lang="en-US">
              <a:solidFill>
                <a:srgbClr val="000000">
                  <a:lumMod val="65000"/>
                  <a:lumOff val="35000"/>
                </a:srgb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srgbClr val="000000">
                  <a:lumMod val="65000"/>
                  <a:lumOff val="35000"/>
                </a:srgb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91E1453-FB1D-416A-9E3C-5A06240A9B41}" type="slidenum">
              <a:rPr lang="en-US" smtClean="0">
                <a:solidFill>
                  <a:srgbClr val="000000">
                    <a:lumMod val="65000"/>
                    <a:lumOff val="35000"/>
                  </a:srgbClr>
                </a:solidFill>
              </a:rPr>
              <a:pPr/>
              <a:t>‹#›</a:t>
            </a:fld>
            <a:endParaRPr lang="en-US">
              <a:solidFill>
                <a:srgbClr val="000000">
                  <a:lumMod val="65000"/>
                  <a:lumOff val="35000"/>
                </a:srgb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114787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63500" dist="38100" dir="5400000" algn="t" rotWithShape="0">
                    <a:prstClr val="black">
                      <a:alpha val="25000"/>
                    </a:prstClr>
                  </a:outerShdw>
                  <a:reflection blurRad="6350" stA="50000" endA="300" endPos="50000" dist="29997" dir="5400000" sy="-100000" algn="bl" rotWithShape="0"/>
                </a:effectLst>
              </a:rPr>
              <a:t>Sacred </a:t>
            </a:r>
            <a:r>
              <a:rPr lang="en-US" dirty="0" smtClean="0">
                <a:solidFill>
                  <a:schemeClr val="tx1"/>
                </a:solidFill>
                <a:effectLst>
                  <a:outerShdw blurRad="63500" dist="38100" dir="5400000" algn="t" rotWithShape="0">
                    <a:prstClr val="black">
                      <a:alpha val="25000"/>
                    </a:prstClr>
                  </a:outerShdw>
                  <a:reflection blurRad="6350" stA="50000" endA="300" endPos="50000" dist="29997" dir="5400000" sy="-100000" algn="bl" rotWithShape="0"/>
                </a:effectLst>
              </a:rPr>
              <a:t>Trusts</a:t>
            </a:r>
            <a:endParaRPr lang="en-US" dirty="0">
              <a:solidFill>
                <a:schemeClr val="tx1"/>
              </a:solidFill>
              <a:effectLst>
                <a:outerShdw blurRad="63500" dist="38100" dir="5400000" algn="t" rotWithShape="0">
                  <a:prstClr val="black">
                    <a:alpha val="25000"/>
                  </a:prstClr>
                </a:outerShdw>
                <a:reflection blurRad="6350" stA="50000" endA="300" endPos="50000" dist="29997" dir="5400000" sy="-100000" algn="bl" rotWithShape="0"/>
              </a:effectLst>
            </a:endParaRPr>
          </a:p>
        </p:txBody>
      </p:sp>
      <p:sp>
        <p:nvSpPr>
          <p:cNvPr id="3" name="Subtitle 2"/>
          <p:cNvSpPr>
            <a:spLocks noGrp="1"/>
          </p:cNvSpPr>
          <p:nvPr>
            <p:ph type="subTitle" idx="1"/>
          </p:nvPr>
        </p:nvSpPr>
        <p:spPr>
          <a:xfrm>
            <a:off x="1371600" y="5257800"/>
            <a:ext cx="6400800" cy="1219200"/>
          </a:xfrm>
        </p:spPr>
        <p:txBody>
          <a:bodyPr/>
          <a:lstStyle/>
          <a:p>
            <a:r>
              <a:rPr lang="en-US" dirty="0" smtClean="0"/>
              <a:t>(part 3)</a:t>
            </a:r>
            <a:endParaRPr lang="en-US" dirty="0"/>
          </a:p>
        </p:txBody>
      </p:sp>
    </p:spTree>
    <p:extLst>
      <p:ext uri="{BB962C8B-B14F-4D97-AF65-F5344CB8AC3E}">
        <p14:creationId xmlns:p14="http://schemas.microsoft.com/office/powerpoint/2010/main" val="247822618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Effectual Eldership</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sz="2800" b="1" dirty="0" smtClean="0">
                <a:solidFill>
                  <a:schemeClr val="tx1"/>
                </a:solidFill>
              </a:rPr>
              <a:t>Models</a:t>
            </a:r>
            <a:r>
              <a:rPr lang="en-US" sz="2800" dirty="0" smtClean="0"/>
              <a:t> Christ’s character for all to aspire</a:t>
            </a:r>
          </a:p>
          <a:p>
            <a:r>
              <a:rPr lang="en-US" sz="2800" b="1" dirty="0" smtClean="0">
                <a:solidFill>
                  <a:schemeClr val="tx1"/>
                </a:solidFill>
              </a:rPr>
              <a:t>Possesses</a:t>
            </a:r>
            <a:r>
              <a:rPr lang="en-US" sz="2800" dirty="0" smtClean="0">
                <a:solidFill>
                  <a:schemeClr val="tx1"/>
                </a:solidFill>
              </a:rPr>
              <a:t> </a:t>
            </a:r>
            <a:r>
              <a:rPr lang="en-US" sz="2800" dirty="0" smtClean="0"/>
              <a:t>a strong view of scripture</a:t>
            </a:r>
          </a:p>
          <a:p>
            <a:pPr lvl="1"/>
            <a:r>
              <a:rPr lang="en-US" sz="2400" dirty="0" smtClean="0"/>
              <a:t>Which is sorely needed in our society confused with relativism, humanism, etc. (2 Pet. 1:19; Acts 13:47)</a:t>
            </a:r>
          </a:p>
          <a:p>
            <a:pPr lvl="2"/>
            <a:r>
              <a:rPr lang="en-US" sz="2400" dirty="0" smtClean="0"/>
              <a:t>In answering compromisers, contradictors and skeptics (1 Pet. 3:15)</a:t>
            </a:r>
          </a:p>
          <a:p>
            <a:pPr lvl="1"/>
            <a:r>
              <a:rPr lang="en-US" sz="2400" dirty="0" smtClean="0"/>
              <a:t>Which is needed to build up the flock in truth (Acts 20:32)</a:t>
            </a:r>
          </a:p>
          <a:p>
            <a:r>
              <a:rPr lang="en-US" sz="2800" b="1" dirty="0" smtClean="0">
                <a:solidFill>
                  <a:schemeClr val="tx1"/>
                </a:solidFill>
              </a:rPr>
              <a:t>Guards and Guides </a:t>
            </a:r>
            <a:r>
              <a:rPr lang="en-US" sz="2800" dirty="0" smtClean="0"/>
              <a:t>the flock (Acts 20:28ff; Heb. 13:17)</a:t>
            </a:r>
          </a:p>
        </p:txBody>
      </p:sp>
    </p:spTree>
    <p:extLst>
      <p:ext uri="{BB962C8B-B14F-4D97-AF65-F5344CB8AC3E}">
        <p14:creationId xmlns:p14="http://schemas.microsoft.com/office/powerpoint/2010/main" val="3938491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aintStrokes/>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181600" y="1097280"/>
            <a:ext cx="3886200" cy="4236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457200" y="533400"/>
            <a:ext cx="4724400" cy="1143000"/>
          </a:xfrm>
        </p:spPr>
        <p:txBody>
          <a:bodyPr>
            <a:noAutofit/>
          </a:bodyPr>
          <a:lstStyle/>
          <a:p>
            <a:r>
              <a:rPr lang="en-US" dirty="0" smtClean="0">
                <a:solidFill>
                  <a:schemeClr val="accent2"/>
                </a:solidFill>
              </a:rPr>
              <a:t>Elders</a:t>
            </a:r>
            <a:br>
              <a:rPr lang="en-US" dirty="0" smtClean="0">
                <a:solidFill>
                  <a:schemeClr val="accent2"/>
                </a:solidFill>
              </a:rPr>
            </a:br>
            <a:r>
              <a:rPr lang="en-US" sz="3600" dirty="0" smtClean="0">
                <a:solidFill>
                  <a:schemeClr val="accent2"/>
                </a:solidFill>
              </a:rPr>
              <a:t>(bishops and pastors)</a:t>
            </a:r>
            <a:endParaRPr lang="en-US" sz="3600" dirty="0">
              <a:solidFill>
                <a:schemeClr val="accent2"/>
              </a:solidFill>
            </a:endParaRPr>
          </a:p>
        </p:txBody>
      </p:sp>
      <p:sp>
        <p:nvSpPr>
          <p:cNvPr id="7" name="Content Placeholder 6"/>
          <p:cNvSpPr>
            <a:spLocks noGrp="1"/>
          </p:cNvSpPr>
          <p:nvPr>
            <p:ph idx="1"/>
          </p:nvPr>
        </p:nvSpPr>
        <p:spPr>
          <a:xfrm>
            <a:off x="457200" y="1752600"/>
            <a:ext cx="4572000" cy="5105400"/>
          </a:xfrm>
        </p:spPr>
        <p:txBody>
          <a:bodyPr>
            <a:noAutofit/>
          </a:bodyPr>
          <a:lstStyle/>
          <a:p>
            <a:r>
              <a:rPr lang="en-US" sz="2800" dirty="0" smtClean="0"/>
              <a:t>Churches that have qualified elders have a sacred trust from God</a:t>
            </a:r>
          </a:p>
          <a:p>
            <a:pPr lvl="1"/>
            <a:r>
              <a:rPr lang="en-US" sz="2400" dirty="0" smtClean="0"/>
              <a:t>Worthy of honor </a:t>
            </a:r>
            <a:br>
              <a:rPr lang="en-US" sz="2400" dirty="0" smtClean="0"/>
            </a:br>
            <a:r>
              <a:rPr lang="en-US" sz="2400" dirty="0" smtClean="0"/>
              <a:t>(1 Tim. 5:17ff)</a:t>
            </a:r>
          </a:p>
          <a:p>
            <a:r>
              <a:rPr lang="en-US" sz="2800" dirty="0" smtClean="0"/>
              <a:t>God’s infinite wisdom desires churches to have a plurality of men serve as elders (Acts 14:23)</a:t>
            </a:r>
          </a:p>
        </p:txBody>
      </p:sp>
    </p:spTree>
    <p:extLst>
      <p:ext uri="{BB962C8B-B14F-4D97-AF65-F5344CB8AC3E}">
        <p14:creationId xmlns:p14="http://schemas.microsoft.com/office/powerpoint/2010/main" val="2643906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57200" y="533400"/>
            <a:ext cx="4724400" cy="1143000"/>
          </a:xfrm>
        </p:spPr>
        <p:txBody>
          <a:bodyPr>
            <a:noAutofit/>
          </a:bodyPr>
          <a:lstStyle/>
          <a:p>
            <a:r>
              <a:rPr lang="en-US" dirty="0" smtClean="0">
                <a:solidFill>
                  <a:schemeClr val="accent2"/>
                </a:solidFill>
              </a:rPr>
              <a:t>Elders</a:t>
            </a:r>
            <a:br>
              <a:rPr lang="en-US" dirty="0" smtClean="0">
                <a:solidFill>
                  <a:schemeClr val="accent2"/>
                </a:solidFill>
              </a:rPr>
            </a:br>
            <a:r>
              <a:rPr lang="en-US" sz="3600" dirty="0" smtClean="0">
                <a:solidFill>
                  <a:schemeClr val="accent2"/>
                </a:solidFill>
              </a:rPr>
              <a:t>(bishops and pastors)</a:t>
            </a:r>
            <a:endParaRPr lang="en-US" sz="3600" dirty="0">
              <a:solidFill>
                <a:schemeClr val="accent2"/>
              </a:solidFill>
            </a:endParaRPr>
          </a:p>
        </p:txBody>
      </p:sp>
      <p:sp>
        <p:nvSpPr>
          <p:cNvPr id="3" name="Content Placeholder 2"/>
          <p:cNvSpPr>
            <a:spLocks noGrp="1"/>
          </p:cNvSpPr>
          <p:nvPr>
            <p:ph idx="1"/>
          </p:nvPr>
        </p:nvSpPr>
        <p:spPr>
          <a:xfrm>
            <a:off x="457200" y="1600200"/>
            <a:ext cx="4724400" cy="5212080"/>
          </a:xfrm>
        </p:spPr>
        <p:txBody>
          <a:bodyPr>
            <a:normAutofit/>
          </a:bodyPr>
          <a:lstStyle/>
          <a:p>
            <a:pPr marL="514350" indent="-514350">
              <a:buFont typeface="+mj-lt"/>
              <a:buAutoNum type="arabicPeriod"/>
            </a:pPr>
            <a:r>
              <a:rPr lang="en-US" sz="3200" dirty="0" smtClean="0"/>
              <a:t>“Elder,” an older man</a:t>
            </a:r>
            <a:endParaRPr lang="en-US" sz="3200" b="1" i="1" spc="600" dirty="0" smtClean="0">
              <a:solidFill>
                <a:schemeClr val="accent2"/>
              </a:solidFill>
            </a:endParaRPr>
          </a:p>
          <a:p>
            <a:pPr lvl="1"/>
            <a:r>
              <a:rPr lang="en-US" sz="2800" dirty="0" smtClean="0"/>
              <a:t>Not a novice</a:t>
            </a:r>
            <a:br>
              <a:rPr lang="en-US" sz="2800" dirty="0" smtClean="0"/>
            </a:br>
            <a:r>
              <a:rPr lang="en-US" sz="2800" dirty="0" smtClean="0"/>
              <a:t>(1 Tim. 3:6)</a:t>
            </a:r>
          </a:p>
          <a:p>
            <a:pPr lvl="1"/>
            <a:r>
              <a:rPr lang="en-US" sz="2800" dirty="0" smtClean="0"/>
              <a:t>His domestic life proves his leadership (Titus 1:5, 6)</a:t>
            </a:r>
          </a:p>
          <a:p>
            <a:pPr lvl="1"/>
            <a:r>
              <a:rPr lang="en-US" sz="2800" dirty="0" smtClean="0"/>
              <a:t>Able to settle disputes that arise (Acts 15:5, 6; Titus 1:9)</a:t>
            </a:r>
          </a:p>
        </p:txBody>
      </p:sp>
      <p:pic>
        <p:nvPicPr>
          <p:cNvPr id="7"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intStrokes/>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181600" y="1859280"/>
            <a:ext cx="3886200" cy="4236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4001" y="914400"/>
            <a:ext cx="3581400" cy="1009709"/>
          </a:xfrm>
          <a:prstGeom prst="rect">
            <a:avLst/>
          </a:prstGeom>
        </p:spPr>
        <p:txBody>
          <a:bodyPr wrap="none">
            <a:prstTxWarp prst="textWave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400" b="1" i="1" dirty="0">
                <a:ln/>
                <a:effectLst>
                  <a:outerShdw blurRad="63500" sx="102000" sy="102000" algn="ctr" rotWithShape="0">
                    <a:prstClr val="black">
                      <a:alpha val="40000"/>
                    </a:prstClr>
                  </a:outerShdw>
                </a:effectLst>
              </a:rPr>
              <a:t>experience </a:t>
            </a:r>
            <a:endParaRPr lang="en-US" sz="4400" b="1" dirty="0">
              <a:ln/>
              <a:effectLst>
                <a:outerShdw blurRad="63500" sx="102000" sy="102000" algn="ctr" rotWithShape="0">
                  <a:prstClr val="black">
                    <a:alpha val="40000"/>
                  </a:prstClr>
                </a:outerShdw>
              </a:effectLst>
            </a:endParaRPr>
          </a:p>
        </p:txBody>
      </p:sp>
    </p:spTree>
    <p:extLst>
      <p:ext uri="{BB962C8B-B14F-4D97-AF65-F5344CB8AC3E}">
        <p14:creationId xmlns:p14="http://schemas.microsoft.com/office/powerpoint/2010/main" val="3943313320"/>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457200" y="533400"/>
            <a:ext cx="4724400" cy="1143000"/>
          </a:xfrm>
        </p:spPr>
        <p:txBody>
          <a:bodyPr>
            <a:noAutofit/>
          </a:bodyPr>
          <a:lstStyle/>
          <a:p>
            <a:r>
              <a:rPr lang="en-US" dirty="0" smtClean="0">
                <a:solidFill>
                  <a:schemeClr val="accent2"/>
                </a:solidFill>
              </a:rPr>
              <a:t>Elders</a:t>
            </a:r>
            <a:br>
              <a:rPr lang="en-US" dirty="0" smtClean="0">
                <a:solidFill>
                  <a:schemeClr val="accent2"/>
                </a:solidFill>
              </a:rPr>
            </a:br>
            <a:r>
              <a:rPr lang="en-US" sz="3600" dirty="0" smtClean="0">
                <a:solidFill>
                  <a:schemeClr val="accent2"/>
                </a:solidFill>
              </a:rPr>
              <a:t>(bishops and pastors)</a:t>
            </a:r>
            <a:endParaRPr lang="en-US" sz="3600" dirty="0">
              <a:solidFill>
                <a:schemeClr val="accent2"/>
              </a:solidFill>
            </a:endParaRPr>
          </a:p>
        </p:txBody>
      </p:sp>
      <p:sp>
        <p:nvSpPr>
          <p:cNvPr id="3" name="Content Placeholder 2"/>
          <p:cNvSpPr>
            <a:spLocks noGrp="1"/>
          </p:cNvSpPr>
          <p:nvPr>
            <p:ph idx="1"/>
          </p:nvPr>
        </p:nvSpPr>
        <p:spPr>
          <a:xfrm>
            <a:off x="457200" y="1600200"/>
            <a:ext cx="4572000" cy="5029200"/>
          </a:xfrm>
        </p:spPr>
        <p:txBody>
          <a:bodyPr>
            <a:normAutofit/>
          </a:bodyPr>
          <a:lstStyle/>
          <a:p>
            <a:pPr marL="514350" indent="-514350">
              <a:buFont typeface="+mj-lt"/>
              <a:buAutoNum type="arabicPeriod" startAt="2"/>
            </a:pPr>
            <a:r>
              <a:rPr lang="en-US" sz="3200" dirty="0" smtClean="0"/>
              <a:t>“Pastor,” one who tends sheep</a:t>
            </a:r>
            <a:endParaRPr lang="en-US" sz="3200" b="1" i="1" spc="600" dirty="0" smtClean="0">
              <a:solidFill>
                <a:schemeClr val="accent2"/>
              </a:solidFill>
            </a:endParaRPr>
          </a:p>
          <a:p>
            <a:pPr lvl="1"/>
            <a:r>
              <a:rPr lang="en-US" sz="2800" dirty="0" smtClean="0"/>
              <a:t>He ensures the flock is being fed (Acts 20:28)</a:t>
            </a:r>
          </a:p>
          <a:p>
            <a:pPr lvl="1"/>
            <a:r>
              <a:rPr lang="en-US" sz="2800" dirty="0" smtClean="0"/>
              <a:t>Watches out for the souls under his care (Heb. 13:17)</a:t>
            </a:r>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intStrokes/>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181600" y="1859280"/>
            <a:ext cx="3886200" cy="4236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334001" y="990600"/>
            <a:ext cx="3581400" cy="1009709"/>
          </a:xfrm>
          <a:prstGeom prst="rect">
            <a:avLst/>
          </a:prstGeom>
        </p:spPr>
        <p:txBody>
          <a:bodyPr wrap="none">
            <a:prstTxWarp prst="textWave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400" b="1" i="1" dirty="0" smtClean="0">
                <a:ln/>
                <a:solidFill>
                  <a:srgbClr val="526DB0"/>
                </a:solidFill>
                <a:effectLst>
                  <a:outerShdw blurRad="63500" sx="102000" sy="102000" algn="ctr" rotWithShape="0">
                    <a:prstClr val="black">
                      <a:alpha val="40000"/>
                    </a:prstClr>
                  </a:outerShdw>
                </a:effectLst>
              </a:rPr>
              <a:t>protection</a:t>
            </a:r>
            <a:endParaRPr lang="en-US" sz="4400" b="1" dirty="0">
              <a:ln/>
              <a:solidFill>
                <a:srgbClr val="526DB0"/>
              </a:solidFill>
              <a:effectLst>
                <a:outerShdw blurRad="63500" sx="102000" sy="102000" algn="ctr" rotWithShape="0">
                  <a:prstClr val="black">
                    <a:alpha val="40000"/>
                  </a:prstClr>
                </a:outerShdw>
              </a:effectLst>
            </a:endParaRPr>
          </a:p>
        </p:txBody>
      </p:sp>
    </p:spTree>
    <p:extLst>
      <p:ext uri="{BB962C8B-B14F-4D97-AF65-F5344CB8AC3E}">
        <p14:creationId xmlns:p14="http://schemas.microsoft.com/office/powerpoint/2010/main" val="1465767266"/>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intStrokes/>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181600" y="1859280"/>
            <a:ext cx="3886200" cy="4236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5"/>
          <p:cNvSpPr>
            <a:spLocks noGrp="1"/>
          </p:cNvSpPr>
          <p:nvPr>
            <p:ph type="title"/>
          </p:nvPr>
        </p:nvSpPr>
        <p:spPr>
          <a:xfrm>
            <a:off x="457200" y="533400"/>
            <a:ext cx="4724400" cy="1143000"/>
          </a:xfrm>
        </p:spPr>
        <p:txBody>
          <a:bodyPr>
            <a:noAutofit/>
          </a:bodyPr>
          <a:lstStyle/>
          <a:p>
            <a:r>
              <a:rPr lang="en-US" dirty="0" smtClean="0">
                <a:solidFill>
                  <a:schemeClr val="accent2"/>
                </a:solidFill>
              </a:rPr>
              <a:t>Elders</a:t>
            </a:r>
            <a:br>
              <a:rPr lang="en-US" dirty="0" smtClean="0">
                <a:solidFill>
                  <a:schemeClr val="accent2"/>
                </a:solidFill>
              </a:rPr>
            </a:br>
            <a:r>
              <a:rPr lang="en-US" sz="3600" dirty="0" smtClean="0">
                <a:solidFill>
                  <a:schemeClr val="accent2"/>
                </a:solidFill>
              </a:rPr>
              <a:t>(bishops and pastors)</a:t>
            </a:r>
            <a:endParaRPr lang="en-US" sz="3600" dirty="0">
              <a:solidFill>
                <a:schemeClr val="accent2"/>
              </a:solidFill>
            </a:endParaRPr>
          </a:p>
        </p:txBody>
      </p:sp>
      <p:sp>
        <p:nvSpPr>
          <p:cNvPr id="3" name="Content Placeholder 2"/>
          <p:cNvSpPr>
            <a:spLocks noGrp="1"/>
          </p:cNvSpPr>
          <p:nvPr>
            <p:ph idx="1"/>
          </p:nvPr>
        </p:nvSpPr>
        <p:spPr>
          <a:xfrm>
            <a:off x="457200" y="1600200"/>
            <a:ext cx="4572000" cy="5212080"/>
          </a:xfrm>
        </p:spPr>
        <p:txBody>
          <a:bodyPr>
            <a:normAutofit/>
          </a:bodyPr>
          <a:lstStyle/>
          <a:p>
            <a:pPr marL="514350" indent="-514350">
              <a:buFont typeface="+mj-lt"/>
              <a:buAutoNum type="arabicPeriod" startAt="3"/>
            </a:pPr>
            <a:r>
              <a:rPr lang="en-US" sz="3200" dirty="0" smtClean="0"/>
              <a:t>“Bishop,” a superintendent</a:t>
            </a:r>
          </a:p>
          <a:p>
            <a:pPr lvl="1"/>
            <a:r>
              <a:rPr lang="en-US" sz="2800" dirty="0" smtClean="0"/>
              <a:t>He watches out, observes</a:t>
            </a:r>
          </a:p>
          <a:p>
            <a:pPr lvl="1"/>
            <a:r>
              <a:rPr lang="en-US" sz="2800" dirty="0" smtClean="0"/>
              <a:t>Verb, “looking carefully” (Heb. 12:15, </a:t>
            </a:r>
            <a:r>
              <a:rPr lang="en-US" sz="2800" dirty="0" err="1" smtClean="0"/>
              <a:t>NKJV</a:t>
            </a:r>
            <a:r>
              <a:rPr lang="en-US" sz="2800" dirty="0" smtClean="0"/>
              <a:t>)</a:t>
            </a:r>
          </a:p>
        </p:txBody>
      </p:sp>
      <p:sp>
        <p:nvSpPr>
          <p:cNvPr id="9" name="Rectangle 8"/>
          <p:cNvSpPr/>
          <p:nvPr/>
        </p:nvSpPr>
        <p:spPr>
          <a:xfrm>
            <a:off x="5334001" y="1066800"/>
            <a:ext cx="3581400" cy="1009709"/>
          </a:xfrm>
          <a:prstGeom prst="rect">
            <a:avLst/>
          </a:prstGeom>
        </p:spPr>
        <p:txBody>
          <a:bodyPr wrap="none">
            <a:prstTxWarp prst="textWave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400" b="1" i="1" dirty="0" smtClean="0">
                <a:ln/>
                <a:solidFill>
                  <a:srgbClr val="C00000"/>
                </a:solidFill>
                <a:effectLst>
                  <a:outerShdw blurRad="63500" sx="102000" sy="102000" algn="ctr" rotWithShape="0">
                    <a:prstClr val="black">
                      <a:alpha val="40000"/>
                    </a:prstClr>
                  </a:outerShdw>
                </a:effectLst>
              </a:rPr>
              <a:t>oversight</a:t>
            </a:r>
            <a:endParaRPr lang="en-US" sz="4400" b="1" dirty="0">
              <a:ln/>
              <a:solidFill>
                <a:srgbClr val="C00000"/>
              </a:solidFill>
              <a:effectLst>
                <a:outerShdw blurRad="63500" sx="102000" sy="102000" algn="ctr" rotWithShape="0">
                  <a:prstClr val="black">
                    <a:alpha val="40000"/>
                  </a:prstClr>
                </a:outerShdw>
              </a:effectLst>
            </a:endParaRPr>
          </a:p>
        </p:txBody>
      </p:sp>
    </p:spTree>
    <p:extLst>
      <p:ext uri="{BB962C8B-B14F-4D97-AF65-F5344CB8AC3E}">
        <p14:creationId xmlns:p14="http://schemas.microsoft.com/office/powerpoint/2010/main" val="3299665206"/>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There Men Here</a:t>
            </a:r>
            <a:endParaRPr lang="en-US" dirty="0"/>
          </a:p>
        </p:txBody>
      </p:sp>
      <p:sp>
        <p:nvSpPr>
          <p:cNvPr id="3" name="Content Placeholder 2"/>
          <p:cNvSpPr>
            <a:spLocks noGrp="1"/>
          </p:cNvSpPr>
          <p:nvPr>
            <p:ph idx="1"/>
          </p:nvPr>
        </p:nvSpPr>
        <p:spPr>
          <a:xfrm>
            <a:off x="457200" y="1752600"/>
            <a:ext cx="8229600" cy="5105400"/>
          </a:xfrm>
        </p:spPr>
        <p:txBody>
          <a:bodyPr>
            <a:normAutofit/>
          </a:bodyPr>
          <a:lstStyle/>
          <a:p>
            <a:r>
              <a:rPr lang="en-US" sz="3200" dirty="0" smtClean="0"/>
              <a:t>Desiring such a work (1 Tim. 3:1)?</a:t>
            </a:r>
          </a:p>
          <a:p>
            <a:r>
              <a:rPr lang="en-US" sz="3200" dirty="0" smtClean="0"/>
              <a:t>Preparing for such a work?</a:t>
            </a:r>
          </a:p>
          <a:p>
            <a:r>
              <a:rPr lang="en-US" sz="3200" dirty="0" smtClean="0"/>
              <a:t>Qualified for such a work (1 Tim. 3:1-8; Titus 15ff)?</a:t>
            </a:r>
          </a:p>
          <a:p>
            <a:r>
              <a:rPr lang="en-US" sz="3200" dirty="0" smtClean="0"/>
              <a:t>Who can be recognized as such</a:t>
            </a:r>
            <a:br>
              <a:rPr lang="en-US" sz="3200" dirty="0" smtClean="0"/>
            </a:br>
            <a:r>
              <a:rPr lang="en-US" sz="3200" dirty="0" smtClean="0"/>
              <a:t>(1 Thess. 5:12, 13)?</a:t>
            </a:r>
          </a:p>
        </p:txBody>
      </p:sp>
      <p:sp>
        <p:nvSpPr>
          <p:cNvPr id="4" name="TextBox 3"/>
          <p:cNvSpPr txBox="1"/>
          <p:nvPr/>
        </p:nvSpPr>
        <p:spPr>
          <a:xfrm>
            <a:off x="533400" y="5181600"/>
            <a:ext cx="8153400" cy="1107996"/>
          </a:xfrm>
          <a:prstGeom prst="rect">
            <a:avLst/>
          </a:prstGeom>
          <a:noFill/>
        </p:spPr>
        <p:txBody>
          <a:bodyPr wrap="square" rtlCol="0">
            <a:spAutoFit/>
          </a:bodyPr>
          <a:lstStyle/>
          <a:p>
            <a:r>
              <a:rPr lang="en-US" sz="2200" dirty="0">
                <a:solidFill>
                  <a:srgbClr val="FFFF00"/>
                </a:solidFill>
              </a:rPr>
              <a:t> </a:t>
            </a:r>
            <a:r>
              <a:rPr lang="en-US" sz="2200" dirty="0" smtClean="0">
                <a:solidFill>
                  <a:srgbClr val="FFFF00"/>
                </a:solidFill>
              </a:rPr>
              <a:t>“Around </a:t>
            </a:r>
            <a:r>
              <a:rPr lang="en-US" sz="2200" dirty="0">
                <a:solidFill>
                  <a:srgbClr val="FFFF00"/>
                </a:solidFill>
              </a:rPr>
              <a:t>the throne were twenty-four thrones, and on the thrones I saw twenty-four elders sitting, clothed in white robes; and they had crowns of gold on their </a:t>
            </a:r>
            <a:r>
              <a:rPr lang="en-US" sz="2200" dirty="0" smtClean="0">
                <a:solidFill>
                  <a:srgbClr val="FFFF00"/>
                </a:solidFill>
              </a:rPr>
              <a:t>heads” (Rev. 4:4)</a:t>
            </a:r>
            <a:endParaRPr lang="en-US" sz="2200" dirty="0">
              <a:solidFill>
                <a:srgbClr val="FFFF00"/>
              </a:solidFill>
            </a:endParaRPr>
          </a:p>
        </p:txBody>
      </p:sp>
    </p:spTree>
    <p:extLst>
      <p:ext uri="{BB962C8B-B14F-4D97-AF65-F5344CB8AC3E}">
        <p14:creationId xmlns:p14="http://schemas.microsoft.com/office/powerpoint/2010/main" val="1370612016"/>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ChalkSketch/>
                    </a14:imgEffect>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85800" y="76200"/>
            <a:ext cx="7924800" cy="66985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8800" b="1" spc="300" dirty="0" smtClean="0">
                <a:ln w="11430" cmpd="sng">
                  <a:solidFill>
                    <a:schemeClr val="accent1">
                      <a:tint val="10000"/>
                    </a:schemeClr>
                  </a:solidFill>
                  <a:prstDash val="solid"/>
                  <a:miter lim="800000"/>
                </a:ln>
                <a:solidFill>
                  <a:srgbClr val="FFC000"/>
                </a:solidFill>
                <a:effectLst>
                  <a:glow rad="45500">
                    <a:schemeClr val="accent1">
                      <a:satMod val="220000"/>
                      <a:alpha val="35000"/>
                    </a:schemeClr>
                  </a:glow>
                </a:effectLst>
              </a:rPr>
              <a:t>ELDERS</a:t>
            </a:r>
            <a:endParaRPr lang="en-US" sz="8800" b="1" spc="300" dirty="0">
              <a:ln w="11430" cmpd="sng">
                <a:solidFill>
                  <a:schemeClr val="accent1">
                    <a:tint val="10000"/>
                  </a:schemeClr>
                </a:solidFill>
                <a:prstDash val="solid"/>
                <a:miter lim="800000"/>
              </a:ln>
              <a:solidFill>
                <a:srgbClr val="FFC000"/>
              </a:solidFill>
              <a:effectLst>
                <a:glow rad="45500">
                  <a:schemeClr val="accent1">
                    <a:satMod val="220000"/>
                    <a:alpha val="35000"/>
                  </a:schemeClr>
                </a:glow>
              </a:effectLst>
            </a:endParaRPr>
          </a:p>
        </p:txBody>
      </p:sp>
      <p:sp>
        <p:nvSpPr>
          <p:cNvPr id="3" name="Text Placeholder 2"/>
          <p:cNvSpPr>
            <a:spLocks noGrp="1"/>
          </p:cNvSpPr>
          <p:nvPr>
            <p:ph type="body" idx="1"/>
          </p:nvPr>
        </p:nvSpPr>
        <p:spPr/>
        <p:txBody>
          <a:bodyPr>
            <a:normAutofit/>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Sacred Rulers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Isosceles Triangle 4"/>
          <p:cNvSpPr/>
          <p:nvPr/>
        </p:nvSpPr>
        <p:spPr>
          <a:xfrm>
            <a:off x="4084320" y="4876800"/>
            <a:ext cx="914400" cy="762000"/>
          </a:xfrm>
          <a:prstGeom prst="triangle">
            <a:avLst/>
          </a:prstGeom>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4</a:t>
            </a:r>
            <a:endParaRPr lang="en-US" b="1" dirty="0">
              <a:solidFill>
                <a:srgbClr val="FFFFFF"/>
              </a:solidFill>
            </a:endParaRPr>
          </a:p>
        </p:txBody>
      </p:sp>
      <p:sp>
        <p:nvSpPr>
          <p:cNvPr id="4" name="TextBox 3"/>
          <p:cNvSpPr txBox="1"/>
          <p:nvPr/>
        </p:nvSpPr>
        <p:spPr>
          <a:xfrm>
            <a:off x="1143000" y="228600"/>
            <a:ext cx="7162800" cy="2677656"/>
          </a:xfrm>
          <a:prstGeom prst="rect">
            <a:avLst/>
          </a:prstGeom>
          <a:noFill/>
        </p:spPr>
        <p:txBody>
          <a:bodyPr wrap="square" rtlCol="0">
            <a:spAutoFit/>
          </a:bodyPr>
          <a:lstStyle/>
          <a:p>
            <a:pPr algn="ctr"/>
            <a:r>
              <a:rPr lang="en-US" sz="2800" dirty="0" smtClean="0">
                <a:solidFill>
                  <a:schemeClr val="bg2">
                    <a:lumMod val="20000"/>
                    <a:lumOff val="80000"/>
                  </a:schemeClr>
                </a:solidFill>
              </a:rPr>
              <a:t>“Therefore </a:t>
            </a:r>
            <a:r>
              <a:rPr lang="en-US" sz="2800" dirty="0">
                <a:solidFill>
                  <a:schemeClr val="bg2">
                    <a:lumMod val="20000"/>
                    <a:lumOff val="80000"/>
                  </a:schemeClr>
                </a:solidFill>
              </a:rPr>
              <a:t>take heed to yourselves and to all the flock, among which the Holy Spirit has made you overseers, to shepherd the church of God which He purchased with His own </a:t>
            </a:r>
            <a:r>
              <a:rPr lang="en-US" sz="2800" dirty="0" smtClean="0">
                <a:solidFill>
                  <a:schemeClr val="bg2">
                    <a:lumMod val="20000"/>
                    <a:lumOff val="80000"/>
                  </a:schemeClr>
                </a:solidFill>
              </a:rPr>
              <a:t>blood” (Acts 20:28)</a:t>
            </a:r>
            <a:endParaRPr lang="en-US" sz="2800" dirty="0">
              <a:solidFill>
                <a:schemeClr val="bg2">
                  <a:lumMod val="20000"/>
                  <a:lumOff val="80000"/>
                </a:schemeClr>
              </a:solidFill>
            </a:endParaRPr>
          </a:p>
          <a:p>
            <a:pPr algn="ctr"/>
            <a:endParaRPr lang="en-US" sz="2800" dirty="0">
              <a:solidFill>
                <a:schemeClr val="bg2">
                  <a:lumMod val="20000"/>
                  <a:lumOff val="80000"/>
                </a:schemeClr>
              </a:solidFill>
            </a:endParaRPr>
          </a:p>
        </p:txBody>
      </p:sp>
    </p:spTree>
    <p:extLst>
      <p:ext uri="{BB962C8B-B14F-4D97-AF65-F5344CB8AC3E}">
        <p14:creationId xmlns:p14="http://schemas.microsoft.com/office/powerpoint/2010/main" val="30827918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Titus 1:5</a:t>
            </a:r>
            <a:endParaRPr lang="en-US" dirty="0"/>
          </a:p>
        </p:txBody>
      </p:sp>
      <p:sp>
        <p:nvSpPr>
          <p:cNvPr id="5" name="Content Placeholder 4"/>
          <p:cNvSpPr>
            <a:spLocks noGrp="1"/>
          </p:cNvSpPr>
          <p:nvPr>
            <p:ph idx="1"/>
          </p:nvPr>
        </p:nvSpPr>
        <p:spPr>
          <a:xfrm>
            <a:off x="457200" y="1600200"/>
            <a:ext cx="8229600" cy="5029200"/>
          </a:xfrm>
        </p:spPr>
        <p:txBody>
          <a:bodyPr>
            <a:normAutofit/>
          </a:bodyPr>
          <a:lstStyle/>
          <a:p>
            <a:pPr marL="0" indent="0">
              <a:buNone/>
            </a:pPr>
            <a:r>
              <a:rPr lang="en-US" sz="2800" b="1" dirty="0" smtClean="0"/>
              <a:t>“For </a:t>
            </a:r>
            <a:r>
              <a:rPr lang="en-US" sz="2800" b="1" dirty="0"/>
              <a:t>this reason I left you in Crete, that you should set in order the things that are lacking, and appoint elders in every city as I commanded you</a:t>
            </a:r>
            <a:r>
              <a:rPr lang="en-US" sz="2800" b="1" dirty="0" smtClean="0"/>
              <a:t>—”</a:t>
            </a:r>
          </a:p>
          <a:p>
            <a:r>
              <a:rPr lang="en-US" sz="2800" dirty="0" smtClean="0"/>
              <a:t>Paul and Titus were both in Crete</a:t>
            </a:r>
          </a:p>
          <a:p>
            <a:r>
              <a:rPr lang="en-US" sz="2800" dirty="0" smtClean="0"/>
              <a:t>Titus was left there to promote spiritual growth</a:t>
            </a:r>
          </a:p>
          <a:p>
            <a:pPr lvl="1"/>
            <a:r>
              <a:rPr lang="en-US" sz="2000" dirty="0" smtClean="0"/>
              <a:t>Worked with local churches in several cities</a:t>
            </a:r>
          </a:p>
          <a:p>
            <a:pPr lvl="1"/>
            <a:r>
              <a:rPr lang="en-US" sz="2000" dirty="0" smtClean="0"/>
              <a:t>Work to appoint elders</a:t>
            </a:r>
          </a:p>
          <a:p>
            <a:pPr lvl="1"/>
            <a:r>
              <a:rPr lang="en-US" sz="2000" dirty="0" smtClean="0"/>
              <a:t>Implies none met the qualifications when Paul was there</a:t>
            </a:r>
          </a:p>
          <a:p>
            <a:pPr lvl="1"/>
            <a:r>
              <a:rPr lang="en-US" sz="2000" dirty="0" smtClean="0"/>
              <a:t>Qualifications (1:6-9) show marks of spiritual maturity for the office</a:t>
            </a:r>
            <a:endParaRPr lang="en-US" sz="2000" dirty="0"/>
          </a:p>
        </p:txBody>
      </p:sp>
    </p:spTree>
    <p:extLst>
      <p:ext uri="{BB962C8B-B14F-4D97-AF65-F5344CB8AC3E}">
        <p14:creationId xmlns:p14="http://schemas.microsoft.com/office/powerpoint/2010/main" val="7976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Titus 1:6a</a:t>
            </a:r>
            <a:endParaRPr lang="en-US" dirty="0"/>
          </a:p>
        </p:txBody>
      </p:sp>
      <p:sp>
        <p:nvSpPr>
          <p:cNvPr id="5" name="Content Placeholder 4"/>
          <p:cNvSpPr>
            <a:spLocks noGrp="1"/>
          </p:cNvSpPr>
          <p:nvPr>
            <p:ph idx="1"/>
          </p:nvPr>
        </p:nvSpPr>
        <p:spPr>
          <a:xfrm>
            <a:off x="457200" y="1600200"/>
            <a:ext cx="8229600" cy="4876800"/>
          </a:xfrm>
        </p:spPr>
        <p:txBody>
          <a:bodyPr>
            <a:normAutofit/>
          </a:bodyPr>
          <a:lstStyle/>
          <a:p>
            <a:pPr marL="0" indent="0">
              <a:buNone/>
            </a:pPr>
            <a:r>
              <a:rPr lang="en-US" sz="3000" b="1" dirty="0" smtClean="0">
                <a:solidFill>
                  <a:schemeClr val="tx1"/>
                </a:solidFill>
              </a:rPr>
              <a:t>“if </a:t>
            </a:r>
            <a:r>
              <a:rPr lang="en-US" sz="3000" b="1" dirty="0">
                <a:solidFill>
                  <a:schemeClr val="tx1"/>
                </a:solidFill>
              </a:rPr>
              <a:t>a man is </a:t>
            </a:r>
            <a:r>
              <a:rPr lang="en-US" sz="3000" b="1" dirty="0" smtClean="0">
                <a:solidFill>
                  <a:schemeClr val="tx1"/>
                </a:solidFill>
              </a:rPr>
              <a:t>blameless…”</a:t>
            </a:r>
          </a:p>
          <a:p>
            <a:r>
              <a:rPr lang="en-US" sz="2800" dirty="0" smtClean="0"/>
              <a:t>Has no indictment against him; without an accusation</a:t>
            </a:r>
          </a:p>
          <a:p>
            <a:pPr lvl="1"/>
            <a:r>
              <a:rPr lang="en-US" sz="2600" dirty="0" smtClean="0"/>
              <a:t>From God’s word</a:t>
            </a:r>
          </a:p>
          <a:p>
            <a:pPr lvl="1"/>
            <a:r>
              <a:rPr lang="en-US" sz="2600" dirty="0" smtClean="0"/>
              <a:t>From family</a:t>
            </a:r>
          </a:p>
          <a:p>
            <a:pPr lvl="1"/>
            <a:r>
              <a:rPr lang="en-US" sz="2600" dirty="0" smtClean="0"/>
              <a:t>From within or without the body</a:t>
            </a:r>
          </a:p>
          <a:p>
            <a:r>
              <a:rPr lang="en-US" sz="2800" dirty="0" smtClean="0"/>
              <a:t>Does not mean sinless</a:t>
            </a:r>
          </a:p>
          <a:p>
            <a:r>
              <a:rPr lang="en-US" sz="2800" dirty="0" smtClean="0"/>
              <a:t>Does not mean he can never sin</a:t>
            </a:r>
            <a:endParaRPr lang="en-US" sz="2800" dirty="0"/>
          </a:p>
          <a:p>
            <a:pPr lvl="1"/>
            <a:r>
              <a:rPr lang="en-US" sz="2400" dirty="0" smtClean="0"/>
              <a:t>“once and elder” is not “always an elder” (Acts 20:28-30; 1 Tim. 5:19, 20)</a:t>
            </a:r>
            <a:endParaRPr lang="en-US" sz="2400" dirty="0"/>
          </a:p>
        </p:txBody>
      </p:sp>
      <p:sp>
        <p:nvSpPr>
          <p:cNvPr id="6" name="Rectangle 5"/>
          <p:cNvSpPr/>
          <p:nvPr/>
        </p:nvSpPr>
        <p:spPr>
          <a:xfrm>
            <a:off x="0" y="28694"/>
            <a:ext cx="9144000" cy="400110"/>
          </a:xfrm>
          <a:prstGeom prst="rect">
            <a:avLst/>
          </a:prstGeom>
        </p:spPr>
        <p:txBody>
          <a:bodyPr wrap="square">
            <a:spAutoFit/>
          </a:bodyPr>
          <a:lstStyle/>
          <a:p>
            <a:pPr algn="ctr"/>
            <a:r>
              <a:rPr lang="en-US" sz="2000" b="1" dirty="0" smtClean="0">
                <a:solidFill>
                  <a:srgbClr val="C00000"/>
                </a:solidFill>
              </a:rPr>
              <a:t>1) GENERAL QUALIFICATION</a:t>
            </a:r>
            <a:endParaRPr lang="en-US" sz="2000" b="1" dirty="0">
              <a:solidFill>
                <a:srgbClr val="C00000"/>
              </a:solidFill>
            </a:endParaRPr>
          </a:p>
        </p:txBody>
      </p:sp>
    </p:spTree>
    <p:extLst>
      <p:ext uri="{BB962C8B-B14F-4D97-AF65-F5344CB8AC3E}">
        <p14:creationId xmlns:p14="http://schemas.microsoft.com/office/powerpoint/2010/main" val="365258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Titus 1:6b</a:t>
            </a:r>
            <a:endParaRPr lang="en-US" dirty="0"/>
          </a:p>
        </p:txBody>
      </p:sp>
      <p:sp>
        <p:nvSpPr>
          <p:cNvPr id="5" name="Content Placeholder 4"/>
          <p:cNvSpPr>
            <a:spLocks noGrp="1"/>
          </p:cNvSpPr>
          <p:nvPr>
            <p:ph idx="1"/>
          </p:nvPr>
        </p:nvSpPr>
        <p:spPr>
          <a:xfrm>
            <a:off x="457200" y="1600200"/>
            <a:ext cx="8229600" cy="5257800"/>
          </a:xfrm>
        </p:spPr>
        <p:txBody>
          <a:bodyPr>
            <a:normAutofit/>
          </a:bodyPr>
          <a:lstStyle/>
          <a:p>
            <a:pPr marL="0" indent="0">
              <a:buNone/>
            </a:pPr>
            <a:r>
              <a:rPr lang="en-US" sz="3300" b="1" dirty="0">
                <a:solidFill>
                  <a:schemeClr val="tx1"/>
                </a:solidFill>
              </a:rPr>
              <a:t>“… the husband of one wife, having faithful children not accused of dissipation or </a:t>
            </a:r>
            <a:r>
              <a:rPr lang="en-US" sz="3300" b="1" dirty="0" smtClean="0">
                <a:solidFill>
                  <a:schemeClr val="tx1"/>
                </a:solidFill>
              </a:rPr>
              <a:t>insubordination”</a:t>
            </a:r>
          </a:p>
          <a:p>
            <a:r>
              <a:rPr lang="en-US" sz="2800" dirty="0" smtClean="0"/>
              <a:t>Is he the husband of one wife?</a:t>
            </a:r>
          </a:p>
          <a:p>
            <a:r>
              <a:rPr lang="en-US" sz="2800" dirty="0" smtClean="0"/>
              <a:t>Are his children “faithful” and “steadfast” (</a:t>
            </a:r>
            <a:r>
              <a:rPr lang="en-US" sz="2800" dirty="0" err="1" smtClean="0"/>
              <a:t>YLT</a:t>
            </a:r>
            <a:r>
              <a:rPr lang="en-US" sz="2800" dirty="0" smtClean="0"/>
              <a:t>)</a:t>
            </a:r>
          </a:p>
          <a:p>
            <a:pPr lvl="1"/>
            <a:r>
              <a:rPr lang="en-US" sz="2400" dirty="0" smtClean="0"/>
              <a:t>Are his children “accused” of “dissipation?”</a:t>
            </a:r>
          </a:p>
          <a:p>
            <a:pPr lvl="2"/>
            <a:r>
              <a:rPr lang="en-US" sz="2200" dirty="0" smtClean="0"/>
              <a:t>Are they wild, wasteful and self-indulgent?</a:t>
            </a:r>
          </a:p>
          <a:p>
            <a:pPr lvl="1"/>
            <a:r>
              <a:rPr lang="en-US" sz="2400" dirty="0" smtClean="0"/>
              <a:t>Are his children “accused” of “insubordination?”</a:t>
            </a:r>
          </a:p>
          <a:p>
            <a:pPr lvl="2"/>
            <a:r>
              <a:rPr lang="en-US" sz="2200" dirty="0" smtClean="0"/>
              <a:t>Are they rebellious or do they submit to God’s word and their father’s leadership (1 Tim. 3:4, 5)?</a:t>
            </a:r>
          </a:p>
        </p:txBody>
      </p:sp>
      <p:sp>
        <p:nvSpPr>
          <p:cNvPr id="2" name="Rectangle 1"/>
          <p:cNvSpPr/>
          <p:nvPr/>
        </p:nvSpPr>
        <p:spPr>
          <a:xfrm>
            <a:off x="0" y="28694"/>
            <a:ext cx="9144000" cy="400110"/>
          </a:xfrm>
          <a:prstGeom prst="rect">
            <a:avLst/>
          </a:prstGeom>
        </p:spPr>
        <p:txBody>
          <a:bodyPr wrap="square">
            <a:spAutoFit/>
          </a:bodyPr>
          <a:lstStyle/>
          <a:p>
            <a:pPr algn="ctr"/>
            <a:r>
              <a:rPr lang="en-US" sz="2000" b="1" dirty="0">
                <a:solidFill>
                  <a:srgbClr val="C00000"/>
                </a:solidFill>
              </a:rPr>
              <a:t>2) DOMESTIC QUALIFICATIONS</a:t>
            </a:r>
          </a:p>
        </p:txBody>
      </p:sp>
    </p:spTree>
    <p:extLst>
      <p:ext uri="{BB962C8B-B14F-4D97-AF65-F5344CB8AC3E}">
        <p14:creationId xmlns:p14="http://schemas.microsoft.com/office/powerpoint/2010/main" val="209047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TextBox 3"/>
          <p:cNvSpPr txBox="1"/>
          <p:nvPr/>
        </p:nvSpPr>
        <p:spPr>
          <a:xfrm>
            <a:off x="609600" y="1407615"/>
            <a:ext cx="5334000" cy="4893647"/>
          </a:xfrm>
          <a:prstGeom prst="rect">
            <a:avLst/>
          </a:prstGeom>
          <a:effectLst>
            <a:outerShdw blurRad="50800" dist="38100" dir="8100000" algn="t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wrap="none" rtlCol="0">
            <a:prstTxWarp prst="textDeflateInflateDeflate">
              <a:avLst/>
            </a:prstTxWarp>
            <a:spAutoFit/>
          </a:bodyPr>
          <a:lstStyle/>
          <a:p>
            <a:pPr algn="ctr"/>
            <a:r>
              <a:rPr lang="en-US" dirty="0" smtClean="0"/>
              <a:t>BLAMELESS</a:t>
            </a:r>
            <a:br>
              <a:rPr lang="en-US" dirty="0" smtClean="0"/>
            </a:br>
            <a:r>
              <a:rPr lang="en-US" b="1" dirty="0" smtClean="0">
                <a:ln w="19050">
                  <a:solidFill>
                    <a:srgbClr val="C00000"/>
                  </a:solidFill>
                  <a:prstDash val="solid"/>
                </a:ln>
                <a:solidFill>
                  <a:schemeClr val="accent6">
                    <a:lumMod val="75000"/>
                  </a:schemeClr>
                </a:solidFill>
                <a:effectLst>
                  <a:outerShdw blurRad="41275" dist="20320" dir="1800000" algn="tl" rotWithShape="0">
                    <a:srgbClr val="000000">
                      <a:alpha val="40000"/>
                    </a:srgbClr>
                  </a:outerShdw>
                </a:effectLst>
              </a:rPr>
              <a:t>DOMESTIC</a:t>
            </a:r>
            <a:r>
              <a:rPr lang="en-US" dirty="0" smtClean="0"/>
              <a:t/>
            </a:r>
            <a:br>
              <a:rPr lang="en-US" dirty="0" smtClean="0"/>
            </a:br>
            <a:r>
              <a:rPr lang="en-US" dirty="0" smtClean="0"/>
              <a:t>BLAMELESS</a:t>
            </a:r>
          </a:p>
        </p:txBody>
      </p:sp>
      <p:sp>
        <p:nvSpPr>
          <p:cNvPr id="5" name="TextBox 4"/>
          <p:cNvSpPr txBox="1"/>
          <p:nvPr/>
        </p:nvSpPr>
        <p:spPr>
          <a:xfrm>
            <a:off x="6172200" y="1407616"/>
            <a:ext cx="2590800" cy="4893647"/>
          </a:xfrm>
          <a:prstGeom prst="rect">
            <a:avLst/>
          </a:prstGeom>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t>“</a:t>
            </a:r>
            <a:r>
              <a:rPr lang="en-US" sz="2400" baseline="30000" dirty="0" smtClean="0"/>
              <a:t>6 </a:t>
            </a:r>
            <a:r>
              <a:rPr lang="en-US" sz="2400" u="sng" dirty="0" smtClean="0"/>
              <a:t>if </a:t>
            </a:r>
            <a:r>
              <a:rPr lang="en-US" sz="2400" u="sng" dirty="0"/>
              <a:t>a man is </a:t>
            </a:r>
            <a:r>
              <a:rPr lang="en-US" sz="2400" u="sng" dirty="0" smtClean="0"/>
              <a:t>blameless</a:t>
            </a:r>
            <a:r>
              <a:rPr lang="en-US" sz="2400" dirty="0" smtClean="0"/>
              <a:t>, </a:t>
            </a:r>
            <a:r>
              <a:rPr lang="en-US" sz="2400" dirty="0" smtClean="0">
                <a:solidFill>
                  <a:schemeClr val="accent6">
                    <a:lumMod val="60000"/>
                    <a:lumOff val="40000"/>
                  </a:schemeClr>
                </a:solidFill>
              </a:rPr>
              <a:t>the </a:t>
            </a:r>
            <a:r>
              <a:rPr lang="en-US" sz="2400" dirty="0">
                <a:solidFill>
                  <a:schemeClr val="accent6">
                    <a:lumMod val="60000"/>
                    <a:lumOff val="40000"/>
                  </a:schemeClr>
                </a:solidFill>
              </a:rPr>
              <a:t>husband of one wife, having faithful children not accused of dissipation or insubordination.</a:t>
            </a:r>
          </a:p>
          <a:p>
            <a:pPr algn="ctr"/>
            <a:r>
              <a:rPr lang="en-US" sz="2400" baseline="30000" dirty="0" smtClean="0"/>
              <a:t>7 </a:t>
            </a:r>
            <a:r>
              <a:rPr lang="en-US" sz="2400" u="sng" dirty="0" smtClean="0"/>
              <a:t>For </a:t>
            </a:r>
            <a:r>
              <a:rPr lang="en-US" sz="2400" u="sng" dirty="0"/>
              <a:t>a bishop must be blameless, as a steward of </a:t>
            </a:r>
            <a:r>
              <a:rPr lang="en-US" sz="2400" u="sng" dirty="0" smtClean="0"/>
              <a:t>God</a:t>
            </a:r>
            <a:r>
              <a:rPr lang="en-US" sz="2400" dirty="0" smtClean="0"/>
              <a:t>…”</a:t>
            </a:r>
            <a:endParaRPr lang="en-US" sz="2400" dirty="0"/>
          </a:p>
        </p:txBody>
      </p:sp>
      <p:sp>
        <p:nvSpPr>
          <p:cNvPr id="6" name="TextBox 5"/>
          <p:cNvSpPr txBox="1"/>
          <p:nvPr/>
        </p:nvSpPr>
        <p:spPr>
          <a:xfrm>
            <a:off x="609600" y="685800"/>
            <a:ext cx="8186857" cy="523220"/>
          </a:xfrm>
          <a:prstGeom prst="rect">
            <a:avLst/>
          </a:prstGeom>
          <a:noFill/>
        </p:spPr>
        <p:txBody>
          <a:bodyPr wrap="none" rtlCol="0">
            <a:spAutoFit/>
          </a:bodyPr>
          <a:lstStyle/>
          <a:p>
            <a:r>
              <a:rPr lang="en-US" sz="2800" spc="-150" dirty="0" smtClean="0">
                <a:latin typeface="+mj-lt"/>
              </a:rPr>
              <a:t>The family is a proving ground of a man’s character</a:t>
            </a:r>
            <a:endParaRPr lang="en-US" sz="2800" spc="-150" dirty="0">
              <a:latin typeface="+mj-lt"/>
            </a:endParaRPr>
          </a:p>
        </p:txBody>
      </p:sp>
      <p:sp>
        <p:nvSpPr>
          <p:cNvPr id="7" name="Rectangle 6"/>
          <p:cNvSpPr/>
          <p:nvPr/>
        </p:nvSpPr>
        <p:spPr>
          <a:xfrm>
            <a:off x="6705600" y="4343400"/>
            <a:ext cx="457200" cy="381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759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563880" y="2971800"/>
            <a:ext cx="12192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a:off x="609600" y="2514600"/>
            <a:ext cx="23622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3" name="Straight Connector 2"/>
          <p:cNvCxnSpPr/>
          <p:nvPr/>
        </p:nvCxnSpPr>
        <p:spPr>
          <a:xfrm>
            <a:off x="1828800" y="2057400"/>
            <a:ext cx="1752600" cy="0"/>
          </a:xfrm>
          <a:prstGeom prst="line">
            <a:avLst/>
          </a:prstGeom>
        </p:spPr>
        <p:style>
          <a:lnRef idx="3">
            <a:schemeClr val="accent5"/>
          </a:lnRef>
          <a:fillRef idx="0">
            <a:schemeClr val="accent5"/>
          </a:fillRef>
          <a:effectRef idx="2">
            <a:schemeClr val="accent5"/>
          </a:effectRef>
          <a:fontRef idx="minor">
            <a:schemeClr val="tx1"/>
          </a:fontRef>
        </p:style>
      </p:cxnSp>
      <p:sp>
        <p:nvSpPr>
          <p:cNvPr id="4" name="Title 3"/>
          <p:cNvSpPr>
            <a:spLocks noGrp="1"/>
          </p:cNvSpPr>
          <p:nvPr>
            <p:ph type="title"/>
          </p:nvPr>
        </p:nvSpPr>
        <p:spPr/>
        <p:txBody>
          <a:bodyPr/>
          <a:lstStyle/>
          <a:p>
            <a:r>
              <a:rPr lang="en-US" dirty="0" smtClean="0"/>
              <a:t>Titus 1:7</a:t>
            </a:r>
            <a:endParaRPr lang="en-US" dirty="0"/>
          </a:p>
        </p:txBody>
      </p:sp>
      <p:sp>
        <p:nvSpPr>
          <p:cNvPr id="5" name="Content Placeholder 4"/>
          <p:cNvSpPr>
            <a:spLocks noGrp="1"/>
          </p:cNvSpPr>
          <p:nvPr>
            <p:ph idx="1"/>
          </p:nvPr>
        </p:nvSpPr>
        <p:spPr>
          <a:xfrm>
            <a:off x="457200" y="1600200"/>
            <a:ext cx="8229600" cy="5257800"/>
          </a:xfrm>
        </p:spPr>
        <p:txBody>
          <a:bodyPr>
            <a:normAutofit/>
          </a:bodyPr>
          <a:lstStyle/>
          <a:p>
            <a:pPr marL="0" indent="0">
              <a:buNone/>
            </a:pPr>
            <a:r>
              <a:rPr lang="en-US" sz="3000" dirty="0">
                <a:solidFill>
                  <a:schemeClr val="tx1"/>
                </a:solidFill>
              </a:rPr>
              <a:t>“…</a:t>
            </a:r>
            <a:r>
              <a:rPr lang="en-US" sz="3000" b="1" dirty="0">
                <a:solidFill>
                  <a:srgbClr val="C00000"/>
                </a:solidFill>
              </a:rPr>
              <a:t>not</a:t>
            </a:r>
            <a:r>
              <a:rPr lang="en-US" sz="3000" dirty="0">
                <a:solidFill>
                  <a:srgbClr val="C00000"/>
                </a:solidFill>
              </a:rPr>
              <a:t> </a:t>
            </a:r>
            <a:r>
              <a:rPr lang="en-US" sz="3000" dirty="0">
                <a:solidFill>
                  <a:schemeClr val="tx1"/>
                </a:solidFill>
              </a:rPr>
              <a:t>self-willed, not quick-tempered, not given to wine, not violent, not greedy for </a:t>
            </a:r>
            <a:r>
              <a:rPr lang="en-US" sz="3000" dirty="0" smtClean="0">
                <a:solidFill>
                  <a:schemeClr val="tx1"/>
                </a:solidFill>
              </a:rPr>
              <a:t>money”</a:t>
            </a:r>
          </a:p>
          <a:p>
            <a:pPr lvl="1"/>
            <a:r>
              <a:rPr lang="en-US" sz="2400" b="1" dirty="0" smtClean="0">
                <a:solidFill>
                  <a:schemeClr val="tx2"/>
                </a:solidFill>
              </a:rPr>
              <a:t>Self-willed</a:t>
            </a:r>
            <a:r>
              <a:rPr lang="en-US" sz="2400" dirty="0" smtClean="0">
                <a:solidFill>
                  <a:schemeClr val="tx2"/>
                </a:solidFill>
              </a:rPr>
              <a:t> </a:t>
            </a:r>
            <a:r>
              <a:rPr lang="en-US" sz="2400" dirty="0" smtClean="0"/>
              <a:t>(self-pleasing)</a:t>
            </a:r>
          </a:p>
          <a:p>
            <a:pPr lvl="1"/>
            <a:r>
              <a:rPr lang="en-US" sz="2400" b="1" dirty="0" smtClean="0">
                <a:solidFill>
                  <a:schemeClr val="tx2"/>
                </a:solidFill>
              </a:rPr>
              <a:t>Quick-tempered</a:t>
            </a:r>
            <a:r>
              <a:rPr lang="en-US" sz="2400" dirty="0" smtClean="0">
                <a:solidFill>
                  <a:schemeClr val="tx2"/>
                </a:solidFill>
              </a:rPr>
              <a:t> </a:t>
            </a:r>
            <a:r>
              <a:rPr lang="en-US" sz="2400" dirty="0" smtClean="0"/>
              <a:t>(prone rather than slow to anger, irritable)</a:t>
            </a:r>
          </a:p>
          <a:p>
            <a:pPr lvl="1"/>
            <a:r>
              <a:rPr lang="en-US" sz="2400" b="1" dirty="0" smtClean="0">
                <a:solidFill>
                  <a:schemeClr val="tx2"/>
                </a:solidFill>
              </a:rPr>
              <a:t>Given to </a:t>
            </a:r>
            <a:r>
              <a:rPr lang="en-US" sz="2400" b="1" dirty="0">
                <a:solidFill>
                  <a:schemeClr val="tx2"/>
                </a:solidFill>
              </a:rPr>
              <a:t>wine </a:t>
            </a:r>
            <a:r>
              <a:rPr lang="en-US" sz="2400" dirty="0"/>
              <a:t>(Gk. </a:t>
            </a:r>
            <a:r>
              <a:rPr lang="en-US" sz="2400" i="1" dirty="0" err="1" smtClean="0"/>
              <a:t>paroinos</a:t>
            </a:r>
            <a:r>
              <a:rPr lang="en-US" sz="2400" dirty="0"/>
              <a:t>:</a:t>
            </a:r>
            <a:r>
              <a:rPr lang="en-US" sz="2400" dirty="0" smtClean="0"/>
              <a:t> </a:t>
            </a:r>
            <a:r>
              <a:rPr lang="en-US" sz="2400" i="1" dirty="0" smtClean="0"/>
              <a:t>par</a:t>
            </a:r>
            <a:r>
              <a:rPr lang="en-US" sz="2400" dirty="0" smtClean="0"/>
              <a:t>, with or near; </a:t>
            </a:r>
            <a:r>
              <a:rPr lang="en-US" sz="2400" i="1" dirty="0" err="1" smtClean="0"/>
              <a:t>oinos</a:t>
            </a:r>
            <a:r>
              <a:rPr lang="en-US" sz="2400" dirty="0" smtClean="0"/>
              <a:t>, wine)</a:t>
            </a:r>
          </a:p>
          <a:p>
            <a:pPr lvl="2"/>
            <a:r>
              <a:rPr lang="en-US" sz="2400" dirty="0" smtClean="0"/>
              <a:t>Should be one who stays away from it </a:t>
            </a:r>
            <a:br>
              <a:rPr lang="en-US" sz="2400" dirty="0" smtClean="0"/>
            </a:br>
            <a:r>
              <a:rPr lang="en-US" sz="2400" dirty="0" smtClean="0"/>
              <a:t>(cf. Prov. 23:29-32|22:24, 25|5:8, 9)</a:t>
            </a:r>
          </a:p>
          <a:p>
            <a:pPr lvl="1"/>
            <a:r>
              <a:rPr lang="en-US" sz="2400" b="1" dirty="0" smtClean="0">
                <a:solidFill>
                  <a:schemeClr val="tx2"/>
                </a:solidFill>
              </a:rPr>
              <a:t>Violent</a:t>
            </a:r>
            <a:r>
              <a:rPr lang="en-US" sz="2400" dirty="0" smtClean="0">
                <a:solidFill>
                  <a:schemeClr val="tx2"/>
                </a:solidFill>
              </a:rPr>
              <a:t> </a:t>
            </a:r>
            <a:r>
              <a:rPr lang="en-US" sz="2400" dirty="0" smtClean="0"/>
              <a:t>(bruiser)</a:t>
            </a:r>
          </a:p>
          <a:p>
            <a:pPr lvl="1"/>
            <a:r>
              <a:rPr lang="en-US" sz="2400" b="1" dirty="0" smtClean="0">
                <a:solidFill>
                  <a:schemeClr val="tx2"/>
                </a:solidFill>
              </a:rPr>
              <a:t>Greedy for money </a:t>
            </a:r>
            <a:r>
              <a:rPr lang="en-US" sz="2400" dirty="0" smtClean="0"/>
              <a:t>(1 Pet. 5:2; 1 Tim. 3:3)</a:t>
            </a:r>
          </a:p>
        </p:txBody>
      </p:sp>
      <p:sp>
        <p:nvSpPr>
          <p:cNvPr id="6" name="Rectangle 5"/>
          <p:cNvSpPr/>
          <p:nvPr/>
        </p:nvSpPr>
        <p:spPr>
          <a:xfrm>
            <a:off x="0" y="28694"/>
            <a:ext cx="9144000" cy="400110"/>
          </a:xfrm>
          <a:prstGeom prst="rect">
            <a:avLst/>
          </a:prstGeom>
        </p:spPr>
        <p:txBody>
          <a:bodyPr wrap="square">
            <a:spAutoFit/>
          </a:bodyPr>
          <a:lstStyle/>
          <a:p>
            <a:pPr algn="ctr"/>
            <a:r>
              <a:rPr lang="en-US" sz="2000" b="1" dirty="0" smtClean="0">
                <a:solidFill>
                  <a:srgbClr val="C00000"/>
                </a:solidFill>
              </a:rPr>
              <a:t>3) PERSONAL QUALIFICATIONS –</a:t>
            </a:r>
            <a:r>
              <a:rPr lang="en-US" sz="2000" b="1" dirty="0" smtClean="0"/>
              <a:t>in the negative</a:t>
            </a:r>
            <a:endParaRPr lang="en-US" sz="2000" b="1" dirty="0"/>
          </a:p>
        </p:txBody>
      </p:sp>
    </p:spTree>
    <p:extLst>
      <p:ext uri="{BB962C8B-B14F-4D97-AF65-F5344CB8AC3E}">
        <p14:creationId xmlns:p14="http://schemas.microsoft.com/office/powerpoint/2010/main" val="14552278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par>
                          <p:cTn id="15" fill="hold">
                            <p:stCondLst>
                              <p:cond delay="0"/>
                            </p:stCondLst>
                            <p:childTnLst>
                              <p:par>
                                <p:cTn id="16" presetID="37" presetClass="path" presetSubtype="0" accel="50000" decel="50000" fill="hold" nodeType="afterEffect">
                                  <p:stCondLst>
                                    <p:cond delay="0"/>
                                  </p:stCondLst>
                                  <p:childTnLst>
                                    <p:animMotion origin="layout" path="M -3.33333E-6 5.55112E-17 L 0.09688 0.03171 C 0.11736 0.03889 0.14775 0.04282 0.17952 0.04282 C 0.2158 0.04282 0.24462 0.03889 0.26511 0.03171 L 0.3625 5.55112E-17 " pathEditMode="relative" rAng="0" ptsTypes="FffFF">
                                      <p:cBhvr>
                                        <p:cTn id="17" dur="2000" fill="hold"/>
                                        <p:tgtEl>
                                          <p:spTgt spid="3"/>
                                        </p:tgtEl>
                                        <p:attrNameLst>
                                          <p:attrName>ppt_x</p:attrName>
                                          <p:attrName>ppt_y</p:attrName>
                                        </p:attrNameLst>
                                      </p:cBhvr>
                                      <p:rCtr x="18125" y="2130"/>
                                    </p:animMotion>
                                  </p:childTnLst>
                                </p:cTn>
                              </p:par>
                            </p:childTnLst>
                          </p:cTn>
                        </p:par>
                        <p:par>
                          <p:cTn id="18" fill="hold">
                            <p:stCondLst>
                              <p:cond delay="2000"/>
                            </p:stCondLst>
                            <p:childTnLst>
                              <p:par>
                                <p:cTn id="19" presetID="6" presetClass="emph" presetSubtype="0" fill="hold" nodeType="afterEffect">
                                  <p:stCondLst>
                                    <p:cond delay="0"/>
                                  </p:stCondLst>
                                  <p:childTnLst>
                                    <p:animScale>
                                      <p:cBhvr>
                                        <p:cTn id="20" dur="2000" fill="hold"/>
                                        <p:tgtEl>
                                          <p:spTgt spid="3"/>
                                        </p:tgtEl>
                                      </p:cBhvr>
                                      <p:by x="175000" y="100000"/>
                                    </p:animScale>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childTnLst>
                          </p:cTn>
                        </p:par>
                        <p:par>
                          <p:cTn id="29" fill="hold">
                            <p:stCondLst>
                              <p:cond delay="500"/>
                            </p:stCondLst>
                            <p:childTnLst>
                              <p:par>
                                <p:cTn id="30" presetID="16" presetClass="entr" presetSubtype="37"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out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childTnLst>
                                </p:cTn>
                              </p:par>
                            </p:childTnLst>
                          </p:cTn>
                        </p:par>
                        <p:par>
                          <p:cTn id="41" fill="hold">
                            <p:stCondLst>
                              <p:cond delay="0"/>
                            </p:stCondLst>
                            <p:childTnLst>
                              <p:par>
                                <p:cTn id="42" presetID="37" presetClass="path" presetSubtype="0" accel="50000" decel="50000" fill="hold" nodeType="afterEffect">
                                  <p:stCondLst>
                                    <p:cond delay="0"/>
                                  </p:stCondLst>
                                  <p:childTnLst>
                                    <p:animMotion origin="layout" path="M -3.33333E-6 3.33333E-6 L 0.08125 0.04004 C 0.09844 0.04907 0.12396 0.05393 0.15052 0.05393 C 0.18108 0.05393 0.20539 0.04907 0.22257 0.04004 L 0.30417 3.33333E-6 " pathEditMode="relative" rAng="0" ptsTypes="FffFF">
                                      <p:cBhvr>
                                        <p:cTn id="43" dur="2000" fill="hold"/>
                                        <p:tgtEl>
                                          <p:spTgt spid="8"/>
                                        </p:tgtEl>
                                        <p:attrNameLst>
                                          <p:attrName>ppt_x</p:attrName>
                                          <p:attrName>ppt_y</p:attrName>
                                        </p:attrNameLst>
                                      </p:cBhvr>
                                      <p:rCtr x="15208" y="2685"/>
                                    </p:animMotion>
                                  </p:childTnLst>
                                </p:cTn>
                              </p:par>
                              <p:par>
                                <p:cTn id="44" presetID="6" presetClass="emph" presetSubtype="0" fill="hold" nodeType="withEffect">
                                  <p:stCondLst>
                                    <p:cond delay="0"/>
                                  </p:stCondLst>
                                  <p:childTnLst>
                                    <p:animScale>
                                      <p:cBhvr>
                                        <p:cTn id="45" dur="2000" fill="hold"/>
                                        <p:tgtEl>
                                          <p:spTgt spid="8"/>
                                        </p:tgtEl>
                                      </p:cBhvr>
                                      <p:by x="50000" y="100000"/>
                                    </p:animScale>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childTnLst>
                                </p:cTn>
                              </p:par>
                            </p:childTnLst>
                          </p:cTn>
                        </p:par>
                        <p:par>
                          <p:cTn id="50" fill="hold">
                            <p:stCondLst>
                              <p:cond delay="0"/>
                            </p:stCondLst>
                            <p:childTnLst>
                              <p:par>
                                <p:cTn id="51" presetID="63" presetClass="path" presetSubtype="0" accel="50000" decel="50000" fill="hold" nodeType="afterEffect">
                                  <p:stCondLst>
                                    <p:cond delay="0"/>
                                  </p:stCondLst>
                                  <p:childTnLst>
                                    <p:animMotion origin="layout" path="M 0.30417 3.33333E-6 L 0.57917 3.33333E-6 " pathEditMode="relative" rAng="0" ptsTypes="AA">
                                      <p:cBhvr>
                                        <p:cTn id="52" dur="2000" fill="hold"/>
                                        <p:tgtEl>
                                          <p:spTgt spid="8"/>
                                        </p:tgtEl>
                                        <p:attrNameLst>
                                          <p:attrName>ppt_x</p:attrName>
                                          <p:attrName>ppt_y</p:attrName>
                                        </p:attrNameLst>
                                      </p:cBhvr>
                                      <p:rCtr x="13750" y="0"/>
                                    </p:animMotion>
                                  </p:childTnLst>
                                </p:cTn>
                              </p:par>
                              <p:par>
                                <p:cTn id="53" presetID="6" presetClass="emph" presetSubtype="0" fill="hold" nodeType="withEffect">
                                  <p:stCondLst>
                                    <p:cond delay="0"/>
                                  </p:stCondLst>
                                  <p:childTnLst>
                                    <p:animScale>
                                      <p:cBhvr>
                                        <p:cTn id="54" dur="2000" fill="hold"/>
                                        <p:tgtEl>
                                          <p:spTgt spid="8"/>
                                        </p:tgtEl>
                                      </p:cBhvr>
                                      <p:by x="160000" y="100000"/>
                                    </p:animScale>
                                  </p:childTnLst>
                                </p:cTn>
                              </p:par>
                              <p:par>
                                <p:cTn id="55" presetID="2" presetClass="entr" presetSubtype="2"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1+#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2057400"/>
            <a:ext cx="2667000" cy="457200"/>
          </a:xfrm>
          <a:prstGeom prst="rect">
            <a:avLst/>
          </a:prstGeom>
          <a:noFill/>
          <a:ln>
            <a:solidFill>
              <a:schemeClr val="accent3">
                <a:lumMod val="75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00400" y="2057400"/>
            <a:ext cx="838200" cy="457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Diagonal Stripe 7"/>
          <p:cNvSpPr/>
          <p:nvPr/>
        </p:nvSpPr>
        <p:spPr>
          <a:xfrm rot="19684378" flipH="1">
            <a:off x="4969123" y="1553917"/>
            <a:ext cx="2828782" cy="1734699"/>
          </a:xfrm>
          <a:prstGeom prst="diagStripe">
            <a:avLst>
              <a:gd name="adj" fmla="val 71373"/>
            </a:avLst>
          </a:prstGeom>
          <a:gradFill>
            <a:gsLst>
              <a:gs pos="0">
                <a:schemeClr val="accent2">
                  <a:lumMod val="40000"/>
                  <a:lumOff val="60000"/>
                </a:schemeClr>
              </a:gs>
              <a:gs pos="80000">
                <a:schemeClr val="accent2">
                  <a:shade val="93000"/>
                  <a:satMod val="130000"/>
                </a:schemeClr>
              </a:gs>
              <a:gs pos="100000">
                <a:schemeClr val="accent2">
                  <a:shade val="94000"/>
                  <a:satMod val="135000"/>
                </a:schemeClr>
              </a:gs>
            </a:gsLst>
          </a:gradFill>
          <a:effectLst>
            <a:glow rad="63500">
              <a:schemeClr val="accent4">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5" name="Flowchart: Process 4"/>
          <p:cNvSpPr/>
          <p:nvPr/>
        </p:nvSpPr>
        <p:spPr>
          <a:xfrm>
            <a:off x="1371600" y="1600200"/>
            <a:ext cx="2057400" cy="45720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Titus 1:8</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marL="0" indent="0">
              <a:buNone/>
            </a:pPr>
            <a:r>
              <a:rPr lang="en-US" sz="3200" dirty="0"/>
              <a:t>“</a:t>
            </a:r>
            <a:r>
              <a:rPr lang="en-US" sz="3200" b="1" dirty="0">
                <a:solidFill>
                  <a:srgbClr val="0070C0"/>
                </a:solidFill>
              </a:rPr>
              <a:t>but</a:t>
            </a:r>
            <a:r>
              <a:rPr lang="en-US" sz="3200" dirty="0"/>
              <a:t> hospitable, a lover of what is good, sober-minded, just, holy, </a:t>
            </a:r>
            <a:r>
              <a:rPr lang="en-US" sz="3200" dirty="0" smtClean="0"/>
              <a:t>self-controlled”</a:t>
            </a:r>
          </a:p>
          <a:p>
            <a:r>
              <a:rPr lang="en-US" sz="3000" b="1" dirty="0" smtClean="0">
                <a:solidFill>
                  <a:schemeClr val="accent3"/>
                </a:solidFill>
              </a:rPr>
              <a:t>Hospitable</a:t>
            </a:r>
            <a:r>
              <a:rPr lang="en-US" sz="3000" dirty="0" smtClean="0"/>
              <a:t> (a lover of strangers, </a:t>
            </a:r>
            <a:r>
              <a:rPr lang="en-US" sz="3000" dirty="0" err="1" smtClean="0"/>
              <a:t>YLT</a:t>
            </a:r>
            <a:r>
              <a:rPr lang="en-US" sz="3000" dirty="0" smtClean="0"/>
              <a:t>)</a:t>
            </a:r>
          </a:p>
          <a:p>
            <a:r>
              <a:rPr lang="en-US" sz="3000" b="1" dirty="0" smtClean="0">
                <a:solidFill>
                  <a:schemeClr val="accent3"/>
                </a:solidFill>
              </a:rPr>
              <a:t>A lover of </a:t>
            </a:r>
            <a:r>
              <a:rPr lang="en-US" sz="3000" b="1" dirty="0">
                <a:solidFill>
                  <a:schemeClr val="accent3"/>
                </a:solidFill>
              </a:rPr>
              <a:t>what is good </a:t>
            </a:r>
            <a:r>
              <a:rPr lang="en-US" sz="3000" dirty="0"/>
              <a:t>(a lover of good </a:t>
            </a:r>
            <a:r>
              <a:rPr lang="en-US" sz="3000" dirty="0" smtClean="0"/>
              <a:t>men, </a:t>
            </a:r>
            <a:r>
              <a:rPr lang="en-US" sz="3000" dirty="0" err="1" smtClean="0"/>
              <a:t>YLT</a:t>
            </a:r>
            <a:r>
              <a:rPr lang="en-US" sz="3000" dirty="0" smtClean="0"/>
              <a:t>)</a:t>
            </a:r>
          </a:p>
          <a:p>
            <a:r>
              <a:rPr lang="en-US" sz="3000" b="1" dirty="0" smtClean="0">
                <a:solidFill>
                  <a:schemeClr val="accent3"/>
                </a:solidFill>
              </a:rPr>
              <a:t>Sober-minded</a:t>
            </a:r>
            <a:r>
              <a:rPr lang="en-US" sz="3000" dirty="0" smtClean="0"/>
              <a:t> (a sound mind, prudent, sensible)</a:t>
            </a:r>
          </a:p>
          <a:p>
            <a:r>
              <a:rPr lang="en-US" sz="3000" b="1" dirty="0" smtClean="0">
                <a:solidFill>
                  <a:schemeClr val="accent3"/>
                </a:solidFill>
              </a:rPr>
              <a:t>Just</a:t>
            </a:r>
            <a:r>
              <a:rPr lang="en-US" sz="3000" dirty="0" smtClean="0"/>
              <a:t> (upright and fair, without partiality)</a:t>
            </a:r>
          </a:p>
          <a:p>
            <a:r>
              <a:rPr lang="en-US" sz="3000" b="1" dirty="0" smtClean="0">
                <a:solidFill>
                  <a:schemeClr val="accent3"/>
                </a:solidFill>
              </a:rPr>
              <a:t>Holy</a:t>
            </a:r>
            <a:r>
              <a:rPr lang="en-US" sz="3000" dirty="0" smtClean="0">
                <a:solidFill>
                  <a:schemeClr val="accent3"/>
                </a:solidFill>
              </a:rPr>
              <a:t> </a:t>
            </a:r>
            <a:r>
              <a:rPr lang="en-US" sz="3000" dirty="0" smtClean="0"/>
              <a:t>(not polluted but separated, 1 Tim. 2:8)</a:t>
            </a:r>
          </a:p>
          <a:p>
            <a:r>
              <a:rPr lang="en-US" sz="3000" b="1" dirty="0" smtClean="0">
                <a:solidFill>
                  <a:schemeClr val="accent3"/>
                </a:solidFill>
              </a:rPr>
              <a:t>Self-controlled</a:t>
            </a:r>
            <a:r>
              <a:rPr lang="en-US" sz="3000" dirty="0" smtClean="0">
                <a:solidFill>
                  <a:schemeClr val="accent3"/>
                </a:solidFill>
              </a:rPr>
              <a:t> </a:t>
            </a:r>
            <a:r>
              <a:rPr lang="en-US" sz="3000" dirty="0" smtClean="0"/>
              <a:t>(rightly possessing your passions)</a:t>
            </a:r>
            <a:endParaRPr lang="en-US" sz="3000" dirty="0"/>
          </a:p>
        </p:txBody>
      </p:sp>
      <p:sp>
        <p:nvSpPr>
          <p:cNvPr id="4" name="Rectangle 3"/>
          <p:cNvSpPr/>
          <p:nvPr/>
        </p:nvSpPr>
        <p:spPr>
          <a:xfrm>
            <a:off x="0" y="28694"/>
            <a:ext cx="9144000" cy="400110"/>
          </a:xfrm>
          <a:prstGeom prst="rect">
            <a:avLst/>
          </a:prstGeom>
        </p:spPr>
        <p:txBody>
          <a:bodyPr wrap="square">
            <a:spAutoFit/>
          </a:bodyPr>
          <a:lstStyle/>
          <a:p>
            <a:pPr algn="ctr"/>
            <a:r>
              <a:rPr lang="en-US" sz="2000" b="1" dirty="0" smtClean="0">
                <a:solidFill>
                  <a:srgbClr val="C00000"/>
                </a:solidFill>
              </a:rPr>
              <a:t>3) PERSONAL QUALIFICATIONS –</a:t>
            </a:r>
            <a:r>
              <a:rPr lang="en-US" sz="2000" b="1" dirty="0" smtClean="0">
                <a:solidFill>
                  <a:schemeClr val="accent3"/>
                </a:solidFill>
              </a:rPr>
              <a:t>in the positive</a:t>
            </a:r>
            <a:endParaRPr lang="en-US" sz="2000" b="1" dirty="0">
              <a:solidFill>
                <a:schemeClr val="accent3"/>
              </a:solidFill>
            </a:endParaRPr>
          </a:p>
        </p:txBody>
      </p:sp>
      <p:sp>
        <p:nvSpPr>
          <p:cNvPr id="7" name="Double Bracket 6"/>
          <p:cNvSpPr/>
          <p:nvPr/>
        </p:nvSpPr>
        <p:spPr>
          <a:xfrm>
            <a:off x="4038600" y="2057400"/>
            <a:ext cx="990600" cy="457200"/>
          </a:xfrm>
          <a:prstGeom prst="bracketPair">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970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6" presetClass="entr" presetSubtype="37"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63" presetClass="path" presetSubtype="0" accel="50000" decel="50000" fill="hold" grpId="1" nodeType="afterEffect">
                                  <p:stCondLst>
                                    <p:cond delay="0"/>
                                  </p:stCondLst>
                                  <p:childTnLst>
                                    <p:animMotion origin="layout" path="M 0 3.33333E-6 L 0.3625 3.33333E-6 " pathEditMode="relative" rAng="0" ptsTypes="AA">
                                      <p:cBhvr>
                                        <p:cTn id="17" dur="1000" fill="hold"/>
                                        <p:tgtEl>
                                          <p:spTgt spid="5"/>
                                        </p:tgtEl>
                                        <p:attrNameLst>
                                          <p:attrName>ppt_x</p:attrName>
                                          <p:attrName>ppt_y</p:attrName>
                                        </p:attrNameLst>
                                      </p:cBhvr>
                                      <p:rCtr x="18125" y="0"/>
                                    </p:animMotion>
                                  </p:childTnLst>
                                </p:cTn>
                              </p:par>
                            </p:childTnLst>
                          </p:cTn>
                        </p:par>
                        <p:par>
                          <p:cTn id="18" fill="hold">
                            <p:stCondLst>
                              <p:cond delay="1000"/>
                            </p:stCondLst>
                            <p:childTnLst>
                              <p:par>
                                <p:cTn id="19" presetID="6" presetClass="emph" presetSubtype="0" fill="hold" grpId="2" nodeType="afterEffect">
                                  <p:stCondLst>
                                    <p:cond delay="0"/>
                                  </p:stCondLst>
                                  <p:childTnLst>
                                    <p:animScale>
                                      <p:cBhvr>
                                        <p:cTn id="20" dur="500" fill="hold"/>
                                        <p:tgtEl>
                                          <p:spTgt spid="5"/>
                                        </p:tgtEl>
                                      </p:cBhvr>
                                      <p:by x="210000" y="100000"/>
                                    </p:animScale>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3" nodeType="clickEffect">
                                  <p:stCondLst>
                                    <p:cond delay="0"/>
                                  </p:stCondLst>
                                  <p:childTnLst>
                                    <p:animEffect transition="out" filter="barn(inVertic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par>
                          <p:cTn id="28" fill="hold">
                            <p:stCondLst>
                              <p:cond delay="500"/>
                            </p:stCondLst>
                            <p:childTnLst>
                              <p:par>
                                <p:cTn id="29" presetID="21"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childTnLst>
                          </p:cTn>
                        </p:par>
                        <p:par>
                          <p:cTn id="40" fill="hold">
                            <p:stCondLst>
                              <p:cond delay="500"/>
                            </p:stCondLst>
                            <p:childTnLst>
                              <p:par>
                                <p:cTn id="41" presetID="21"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1)">
                                      <p:cBhvr>
                                        <p:cTn id="43" dur="2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xit" presetSubtype="1" fill="hold" grpId="1" nodeType="clickEffect">
                                  <p:stCondLst>
                                    <p:cond delay="0"/>
                                  </p:stCondLst>
                                  <p:childTnLst>
                                    <p:animEffect transition="out" filter="wheel(1)">
                                      <p:cBhvr>
                                        <p:cTn id="47" dur="2000"/>
                                        <p:tgtEl>
                                          <p:spTgt spid="9"/>
                                        </p:tgtEl>
                                      </p:cBhvr>
                                    </p:animEffect>
                                    <p:set>
                                      <p:cBhvr>
                                        <p:cTn id="48" dur="1" fill="hold">
                                          <p:stCondLst>
                                            <p:cond delay="1999"/>
                                          </p:stCondLst>
                                        </p:cTn>
                                        <p:tgtEl>
                                          <p:spTgt spid="9"/>
                                        </p:tgtEl>
                                        <p:attrNameLst>
                                          <p:attrName>style.visibility</p:attrName>
                                        </p:attrNameLst>
                                      </p:cBhvr>
                                      <p:to>
                                        <p:strVal val="hidden"/>
                                      </p:to>
                                    </p:set>
                                  </p:childTnLst>
                                </p:cTn>
                              </p:par>
                              <p:par>
                                <p:cTn id="49" presetID="53" presetClass="entr" presetSubtype="16"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par>
                          <p:cTn id="54" fill="hold">
                            <p:stCondLst>
                              <p:cond delay="2000"/>
                            </p:stCondLst>
                            <p:childTnLst>
                              <p:par>
                                <p:cTn id="55" presetID="1" presetClass="entr" presetSubtype="0" fill="hold" nodeType="after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childTnLst>
                          </p:cTn>
                        </p:par>
                        <p:par>
                          <p:cTn id="62" fill="hold">
                            <p:stCondLst>
                              <p:cond delay="500"/>
                            </p:stCondLst>
                            <p:childTnLst>
                              <p:par>
                                <p:cTn id="63" presetID="1" presetClass="entr" presetSubtype="0" fill="hold" nodeType="after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childTnLst>
                                </p:cTn>
                              </p:par>
                            </p:childTnLst>
                          </p:cTn>
                        </p:par>
                        <p:par>
                          <p:cTn id="65" fill="hold">
                            <p:stCondLst>
                              <p:cond delay="500"/>
                            </p:stCondLst>
                            <p:childTnLst>
                              <p:par>
                                <p:cTn id="66" presetID="8" presetClass="entr" presetSubtype="16"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diamond(in)">
                                      <p:cBhvr>
                                        <p:cTn id="6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8" grpId="0" animBg="1"/>
      <p:bldP spid="5" grpId="0" animBg="1"/>
      <p:bldP spid="5" grpId="1" animBg="1"/>
      <p:bldP spid="5" grpId="2" animBg="1"/>
      <p:bldP spid="5" grpId="3"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Titus 1:9</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marL="0" indent="0">
              <a:buNone/>
            </a:pPr>
            <a:r>
              <a:rPr lang="en-US" sz="3200" dirty="0">
                <a:solidFill>
                  <a:schemeClr val="tx1"/>
                </a:solidFill>
              </a:rPr>
              <a:t>“holding fast the faithful word as he has been taught, that he may be able, by sound doctrine, both to exhort and convict those who </a:t>
            </a:r>
            <a:r>
              <a:rPr lang="en-US" sz="3200" dirty="0" smtClean="0">
                <a:solidFill>
                  <a:schemeClr val="tx1"/>
                </a:solidFill>
              </a:rPr>
              <a:t>contradict.”</a:t>
            </a:r>
          </a:p>
          <a:p>
            <a:pPr marL="514350" indent="-514350">
              <a:buFont typeface="+mj-lt"/>
              <a:buAutoNum type="arabicPeriod"/>
            </a:pPr>
            <a:r>
              <a:rPr lang="en-US" sz="2800" b="1" dirty="0" smtClean="0">
                <a:solidFill>
                  <a:srgbClr val="C00000"/>
                </a:solidFill>
                <a:effectLst>
                  <a:outerShdw blurRad="38100" dist="38100" dir="2700000" algn="tl">
                    <a:srgbClr val="000000">
                      <a:alpha val="43137"/>
                    </a:srgbClr>
                  </a:outerShdw>
                </a:effectLst>
              </a:rPr>
              <a:t>Is a teachable person</a:t>
            </a:r>
          </a:p>
          <a:p>
            <a:pPr marL="514350" indent="-514350">
              <a:buFont typeface="+mj-lt"/>
              <a:buAutoNum type="arabicPeriod"/>
            </a:pPr>
            <a:r>
              <a:rPr lang="en-US" sz="2800" b="1" dirty="0" smtClean="0">
                <a:solidFill>
                  <a:srgbClr val="C00000"/>
                </a:solidFill>
                <a:effectLst>
                  <a:outerShdw blurRad="38100" dist="38100" dir="2700000" algn="tl">
                    <a:srgbClr val="000000">
                      <a:alpha val="43137"/>
                    </a:srgbClr>
                  </a:outerShdw>
                </a:effectLst>
              </a:rPr>
              <a:t>Holds fast the faithful word –has embraced and lives by the apostolic teaching (Acts 2:42)</a:t>
            </a:r>
          </a:p>
          <a:p>
            <a:pPr marL="514350" indent="-514350">
              <a:buFont typeface="+mj-lt"/>
              <a:buAutoNum type="arabicPeriod"/>
            </a:pPr>
            <a:r>
              <a:rPr lang="en-US" sz="2800" b="1" dirty="0" smtClean="0">
                <a:solidFill>
                  <a:srgbClr val="C00000"/>
                </a:solidFill>
                <a:effectLst>
                  <a:outerShdw blurRad="38100" dist="38100" dir="2700000" algn="tl">
                    <a:srgbClr val="000000">
                      <a:alpha val="43137"/>
                    </a:srgbClr>
                  </a:outerShdw>
                </a:effectLst>
              </a:rPr>
              <a:t>Is able to defend the word using sound doctrine to convict (refute) those who contradict</a:t>
            </a:r>
          </a:p>
          <a:p>
            <a:pPr lvl="1">
              <a:buFont typeface="Wingdings" pitchFamily="2" charset="2"/>
              <a:buChar char="v"/>
            </a:pPr>
            <a:r>
              <a:rPr lang="en-US" sz="2600" dirty="0" smtClean="0">
                <a:solidFill>
                  <a:schemeClr val="tx1"/>
                </a:solidFill>
              </a:rPr>
              <a:t>The truth demands an effective presentation to stop the mouths of those who contradict </a:t>
            </a:r>
            <a:br>
              <a:rPr lang="en-US" sz="2600" dirty="0" smtClean="0">
                <a:solidFill>
                  <a:schemeClr val="tx1"/>
                </a:solidFill>
              </a:rPr>
            </a:br>
            <a:r>
              <a:rPr lang="en-US" sz="2600" dirty="0" smtClean="0">
                <a:solidFill>
                  <a:schemeClr val="tx1"/>
                </a:solidFill>
              </a:rPr>
              <a:t>(Titus 1:10, 11)</a:t>
            </a:r>
            <a:endParaRPr lang="en-US" sz="2600" dirty="0">
              <a:solidFill>
                <a:schemeClr val="tx1"/>
              </a:solidFill>
            </a:endParaRPr>
          </a:p>
        </p:txBody>
      </p:sp>
      <p:sp>
        <p:nvSpPr>
          <p:cNvPr id="4" name="Rectangle 3"/>
          <p:cNvSpPr/>
          <p:nvPr/>
        </p:nvSpPr>
        <p:spPr>
          <a:xfrm>
            <a:off x="0" y="28694"/>
            <a:ext cx="9144000" cy="400110"/>
          </a:xfrm>
          <a:prstGeom prst="rect">
            <a:avLst/>
          </a:prstGeom>
        </p:spPr>
        <p:txBody>
          <a:bodyPr wrap="square">
            <a:spAutoFit/>
          </a:bodyPr>
          <a:lstStyle/>
          <a:p>
            <a:pPr algn="ctr"/>
            <a:r>
              <a:rPr lang="en-US" sz="2000" b="1" dirty="0">
                <a:solidFill>
                  <a:srgbClr val="C00000"/>
                </a:solidFill>
              </a:rPr>
              <a:t>4</a:t>
            </a:r>
            <a:r>
              <a:rPr lang="en-US" sz="2000" b="1" dirty="0" smtClean="0">
                <a:solidFill>
                  <a:srgbClr val="C00000"/>
                </a:solidFill>
              </a:rPr>
              <a:t>) DOCTRINAL QUALIFICATIONS</a:t>
            </a:r>
            <a:endParaRPr lang="en-US" sz="2000" b="1" dirty="0">
              <a:solidFill>
                <a:schemeClr val="accent3"/>
              </a:solidFill>
            </a:endParaRPr>
          </a:p>
        </p:txBody>
      </p:sp>
    </p:spTree>
    <p:extLst>
      <p:ext uri="{BB962C8B-B14F-4D97-AF65-F5344CB8AC3E}">
        <p14:creationId xmlns:p14="http://schemas.microsoft.com/office/powerpoint/2010/main" val="399328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2316</TotalTime>
  <Words>1573</Words>
  <Application>Microsoft Office PowerPoint</Application>
  <PresentationFormat>On-screen Show (4:3)</PresentationFormat>
  <Paragraphs>116</Paragraphs>
  <Slides>15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Courier New</vt:lpstr>
      <vt:lpstr>Century Gothic</vt:lpstr>
      <vt:lpstr>Wingdings</vt:lpstr>
      <vt:lpstr>Calibri</vt:lpstr>
      <vt:lpstr>Palatino Linotype</vt:lpstr>
      <vt:lpstr>Executive</vt:lpstr>
      <vt:lpstr>Sacred Trusts</vt:lpstr>
      <vt:lpstr>ELDERS</vt:lpstr>
      <vt:lpstr>Titus 1:5</vt:lpstr>
      <vt:lpstr>Titus 1:6a</vt:lpstr>
      <vt:lpstr>Titus 1:6b</vt:lpstr>
      <vt:lpstr>PowerPoint Presentation</vt:lpstr>
      <vt:lpstr>Titus 1:7</vt:lpstr>
      <vt:lpstr>Titus 1:8</vt:lpstr>
      <vt:lpstr>Titus 1:9</vt:lpstr>
      <vt:lpstr>The Effectual Eldership</vt:lpstr>
      <vt:lpstr>Elders (bishops and pastors)</vt:lpstr>
      <vt:lpstr>Elders (bishops and pastors)</vt:lpstr>
      <vt:lpstr>Elders (bishops and pastors)</vt:lpstr>
      <vt:lpstr>Elders (bishops and pastors)</vt:lpstr>
      <vt:lpstr>Are There Men Here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Sacred Trust</dc:title>
  <dc:creator>Steven J. Wallace</dc:creator>
  <cp:lastModifiedBy>Steven J. Wallace</cp:lastModifiedBy>
  <cp:revision>85</cp:revision>
  <dcterms:created xsi:type="dcterms:W3CDTF">2012-11-28T23:31:57Z</dcterms:created>
  <dcterms:modified xsi:type="dcterms:W3CDTF">2012-12-16T00:51:58Z</dcterms:modified>
</cp:coreProperties>
</file>